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2" r:id="rId2"/>
    <p:sldId id="287"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94" r:id="rId17"/>
    <p:sldId id="257" r:id="rId18"/>
    <p:sldId id="285" r:id="rId19"/>
    <p:sldId id="286" r:id="rId20"/>
    <p:sldId id="292" r:id="rId21"/>
    <p:sldId id="290" r:id="rId22"/>
    <p:sldId id="265" r:id="rId23"/>
    <p:sldId id="288" r:id="rId24"/>
    <p:sldId id="289" r:id="rId25"/>
    <p:sldId id="293"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BA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23" autoAdjust="0"/>
    <p:restoredTop sz="84233" autoAdjust="0"/>
  </p:normalViewPr>
  <p:slideViewPr>
    <p:cSldViewPr snapToGrid="0">
      <p:cViewPr varScale="1">
        <p:scale>
          <a:sx n="134" d="100"/>
          <a:sy n="134" d="100"/>
        </p:scale>
        <p:origin x="10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77AE-E4EE-4DE2-B816-727B3D201797}"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673F5-230D-433A-895D-7376F54E4484}" type="slidenum">
              <a:rPr lang="en-US" smtClean="0"/>
              <a:t>‹#›</a:t>
            </a:fld>
            <a:endParaRPr lang="en-US"/>
          </a:p>
        </p:txBody>
      </p:sp>
    </p:spTree>
    <p:extLst>
      <p:ext uri="{BB962C8B-B14F-4D97-AF65-F5344CB8AC3E}">
        <p14:creationId xmlns:p14="http://schemas.microsoft.com/office/powerpoint/2010/main" val="402830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 training  with a purpose.</a:t>
            </a:r>
          </a:p>
          <a:p>
            <a:endParaRPr lang="en-US" dirty="0"/>
          </a:p>
          <a:p>
            <a:r>
              <a:rPr lang="en-US" dirty="0"/>
              <a:t>That purpose is to make sure that everyone on our team, and all our internal and external customers know how to do their job.   To do that we must create alignment.</a:t>
            </a:r>
          </a:p>
          <a:p>
            <a:endParaRPr lang="en-US" dirty="0"/>
          </a:p>
          <a:p>
            <a:r>
              <a:rPr lang="en-US" dirty="0"/>
              <a:t>We may be experts in the field of training, but we are not always experts in the fields we are training.  We need to create alignment with our SMEs, Stakeholders, and Customers.</a:t>
            </a:r>
          </a:p>
          <a:p>
            <a:endParaRPr lang="en-US" dirty="0"/>
          </a:p>
          <a:p>
            <a:r>
              <a:rPr lang="en-US" dirty="0"/>
              <a:t>We might have decided that the best way to train a particular  topic might be an ILT class.  But do we know the entire situation.  Maybe there is not enough hardware.  Maybe access to the software is limited.  We need to align our need to our customers.  Sometimes we compromise.  </a:t>
            </a:r>
          </a:p>
        </p:txBody>
      </p:sp>
      <p:sp>
        <p:nvSpPr>
          <p:cNvPr id="4" name="Slide Number Placeholder 3"/>
          <p:cNvSpPr>
            <a:spLocks noGrp="1"/>
          </p:cNvSpPr>
          <p:nvPr>
            <p:ph type="sldNum" sz="quarter" idx="5"/>
          </p:nvPr>
        </p:nvSpPr>
        <p:spPr/>
        <p:txBody>
          <a:bodyPr/>
          <a:lstStyle/>
          <a:p>
            <a:fld id="{5D6673F5-230D-433A-895D-7376F54E4484}" type="slidenum">
              <a:rPr lang="en-US" smtClean="0"/>
              <a:t>4</a:t>
            </a:fld>
            <a:endParaRPr lang="en-US"/>
          </a:p>
        </p:txBody>
      </p:sp>
    </p:spTree>
    <p:extLst>
      <p:ext uri="{BB962C8B-B14F-4D97-AF65-F5344CB8AC3E}">
        <p14:creationId xmlns:p14="http://schemas.microsoft.com/office/powerpoint/2010/main" val="8755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19</a:t>
            </a:fld>
            <a:endParaRPr lang="en-US"/>
          </a:p>
        </p:txBody>
      </p:sp>
    </p:spTree>
    <p:extLst>
      <p:ext uri="{BB962C8B-B14F-4D97-AF65-F5344CB8AC3E}">
        <p14:creationId xmlns:p14="http://schemas.microsoft.com/office/powerpoint/2010/main" val="199222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calls</a:t>
            </a:r>
          </a:p>
          <a:p>
            <a:r>
              <a:rPr lang="en-US" dirty="0"/>
              <a:t> </a:t>
            </a:r>
          </a:p>
        </p:txBody>
      </p:sp>
      <p:sp>
        <p:nvSpPr>
          <p:cNvPr id="4" name="Slide Number Placeholder 3"/>
          <p:cNvSpPr>
            <a:spLocks noGrp="1"/>
          </p:cNvSpPr>
          <p:nvPr>
            <p:ph type="sldNum" sz="quarter" idx="5"/>
          </p:nvPr>
        </p:nvSpPr>
        <p:spPr/>
        <p:txBody>
          <a:bodyPr/>
          <a:lstStyle/>
          <a:p>
            <a:fld id="{5D6673F5-230D-433A-895D-7376F54E4484}" type="slidenum">
              <a:rPr lang="en-US" smtClean="0"/>
              <a:t>20</a:t>
            </a:fld>
            <a:endParaRPr lang="en-US"/>
          </a:p>
        </p:txBody>
      </p:sp>
    </p:spTree>
    <p:extLst>
      <p:ext uri="{BB962C8B-B14F-4D97-AF65-F5344CB8AC3E}">
        <p14:creationId xmlns:p14="http://schemas.microsoft.com/office/powerpoint/2010/main" val="1765876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where my passion for training comes from, we need to jump into my past.</a:t>
            </a:r>
          </a:p>
        </p:txBody>
      </p:sp>
      <p:sp>
        <p:nvSpPr>
          <p:cNvPr id="4" name="Slide Number Placeholder 3"/>
          <p:cNvSpPr>
            <a:spLocks noGrp="1"/>
          </p:cNvSpPr>
          <p:nvPr>
            <p:ph type="sldNum" sz="quarter" idx="5"/>
          </p:nvPr>
        </p:nvSpPr>
        <p:spPr/>
        <p:txBody>
          <a:bodyPr/>
          <a:lstStyle/>
          <a:p>
            <a:fld id="{5D6673F5-230D-433A-895D-7376F54E4484}" type="slidenum">
              <a:rPr lang="en-US" smtClean="0"/>
              <a:t>22</a:t>
            </a:fld>
            <a:endParaRPr lang="en-US"/>
          </a:p>
        </p:txBody>
      </p:sp>
    </p:spTree>
    <p:extLst>
      <p:ext uri="{BB962C8B-B14F-4D97-AF65-F5344CB8AC3E}">
        <p14:creationId xmlns:p14="http://schemas.microsoft.com/office/powerpoint/2010/main" val="329788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egoe UI Historic" panose="020B0502040204020203" pitchFamily="34" charset="0"/>
              </a:rPr>
              <a:t>Shell Upgrader in Ft Saskatchewan just northeast of Edmonton Alberta.</a:t>
            </a:r>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23</a:t>
            </a:fld>
            <a:endParaRPr lang="en-US"/>
          </a:p>
        </p:txBody>
      </p:sp>
    </p:spTree>
    <p:extLst>
      <p:ext uri="{BB962C8B-B14F-4D97-AF65-F5344CB8AC3E}">
        <p14:creationId xmlns:p14="http://schemas.microsoft.com/office/powerpoint/2010/main" val="408879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I was able to take complex ideas and format them into easy-to-understand chucks because of </a:t>
            </a:r>
            <a:r>
              <a:rPr lang="en-US" dirty="0" err="1"/>
              <a:t>ny</a:t>
            </a:r>
            <a:r>
              <a:rPr lang="en-US" dirty="0"/>
              <a:t> technical background.</a:t>
            </a:r>
          </a:p>
          <a:p>
            <a:endParaRPr lang="en-US" dirty="0"/>
          </a:p>
          <a:p>
            <a:r>
              <a:rPr lang="en-US" dirty="0"/>
              <a:t>But I also found that  I enjoyed learning from my students and much as I love talking to them.</a:t>
            </a:r>
          </a:p>
          <a:p>
            <a:endParaRPr lang="en-US" dirty="0"/>
          </a:p>
          <a:p>
            <a:r>
              <a:rPr lang="en-US" dirty="0"/>
              <a:t>I quickly decided that this is what I wanted to do. and applied for a trainer position an Emerson and got it.  I created my first training course for a company Emerson purchased called </a:t>
            </a:r>
            <a:r>
              <a:rPr lang="en-US" dirty="0" err="1"/>
              <a:t>Mobrey</a:t>
            </a:r>
            <a:r>
              <a:rPr lang="en-US" dirty="0"/>
              <a:t>.</a:t>
            </a:r>
          </a:p>
          <a:p>
            <a:endParaRPr lang="en-US" dirty="0"/>
          </a:p>
          <a:p>
            <a:r>
              <a:rPr lang="en-US" dirty="0"/>
              <a:t>After that I realized what I did not know and started to learn the ins and outs of the industry.    Example: Someone asked me what Micro learning was….I think I know.</a:t>
            </a:r>
          </a:p>
          <a:p>
            <a:endParaRPr lang="en-US" dirty="0"/>
          </a:p>
          <a:p>
            <a:r>
              <a:rPr lang="en-US" dirty="0"/>
              <a:t>Like most trainers  I love to learn, and I thrive in constant change, and I am flexible.  </a:t>
            </a:r>
          </a:p>
        </p:txBody>
      </p:sp>
      <p:sp>
        <p:nvSpPr>
          <p:cNvPr id="4" name="Slide Number Placeholder 3"/>
          <p:cNvSpPr>
            <a:spLocks noGrp="1"/>
          </p:cNvSpPr>
          <p:nvPr>
            <p:ph type="sldNum" sz="quarter" idx="5"/>
          </p:nvPr>
        </p:nvSpPr>
        <p:spPr/>
        <p:txBody>
          <a:bodyPr/>
          <a:lstStyle/>
          <a:p>
            <a:fld id="{5D6673F5-230D-433A-895D-7376F54E4484}" type="slidenum">
              <a:rPr lang="en-US" smtClean="0"/>
              <a:t>24</a:t>
            </a:fld>
            <a:endParaRPr lang="en-US"/>
          </a:p>
        </p:txBody>
      </p:sp>
    </p:spTree>
    <p:extLst>
      <p:ext uri="{BB962C8B-B14F-4D97-AF65-F5344CB8AC3E}">
        <p14:creationId xmlns:p14="http://schemas.microsoft.com/office/powerpoint/2010/main" val="94547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collaborate, when we listen, we can create coownership.  </a:t>
            </a:r>
          </a:p>
          <a:p>
            <a:endParaRPr lang="en-US" dirty="0"/>
          </a:p>
          <a:p>
            <a:r>
              <a:rPr lang="en-US" dirty="0"/>
              <a:t>When we create coownership, we can get a seat at the table and create value to training.</a:t>
            </a:r>
          </a:p>
          <a:p>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6</a:t>
            </a:fld>
            <a:endParaRPr lang="en-US"/>
          </a:p>
        </p:txBody>
      </p:sp>
    </p:spTree>
    <p:extLst>
      <p:ext uri="{BB962C8B-B14F-4D97-AF65-F5344CB8AC3E}">
        <p14:creationId xmlns:p14="http://schemas.microsoft.com/office/powerpoint/2010/main" val="56316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 is a little word with a big meaning.</a:t>
            </a:r>
          </a:p>
          <a:p>
            <a:endParaRPr lang="en-US" dirty="0"/>
          </a:p>
          <a:p>
            <a:r>
              <a:rPr lang="en-US" dirty="0"/>
              <a:t>Everyone has 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are necessarily wrong.  </a:t>
            </a:r>
          </a:p>
          <a:p>
            <a:endParaRPr lang="en-US" dirty="0"/>
          </a:p>
          <a:p>
            <a:r>
              <a:rPr lang="en-US" dirty="0"/>
              <a:t>Bias is our center.  Not everyone's bias is the same.</a:t>
            </a:r>
          </a:p>
          <a:p>
            <a:endParaRPr lang="en-US" dirty="0"/>
          </a:p>
          <a:p>
            <a:r>
              <a:rPr lang="en-US" dirty="0"/>
              <a:t>Bias can come from  anything :</a:t>
            </a:r>
          </a:p>
          <a:p>
            <a:pPr marL="171450" indent="-171450">
              <a:buFont typeface="Arial" panose="020B0604020202020204" pitchFamily="34" charset="0"/>
              <a:buChar char="•"/>
            </a:pPr>
            <a:r>
              <a:rPr lang="en-US" dirty="0"/>
              <a:t>Culture</a:t>
            </a:r>
          </a:p>
          <a:p>
            <a:pPr marL="171450" indent="-171450">
              <a:buFont typeface="Arial" panose="020B0604020202020204" pitchFamily="34" charset="0"/>
              <a:buChar char="•"/>
            </a:pPr>
            <a:r>
              <a:rPr lang="en-US" dirty="0"/>
              <a:t>Upbringing, </a:t>
            </a:r>
          </a:p>
          <a:p>
            <a:pPr marL="171450" indent="-171450">
              <a:buFont typeface="Arial" panose="020B0604020202020204" pitchFamily="34" charset="0"/>
              <a:buChar char="•"/>
            </a:pPr>
            <a:r>
              <a:rPr lang="en-US" dirty="0"/>
              <a:t>Evolution.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key is to understand your bias and try to understand other bias.</a:t>
            </a:r>
          </a:p>
          <a:p>
            <a:pPr marL="0" indent="0">
              <a:buFont typeface="Arial" panose="020B0604020202020204" pitchFamily="34" charset="0"/>
              <a:buNone/>
            </a:pPr>
            <a:r>
              <a:rPr lang="en-US" dirty="0"/>
              <a:t> </a:t>
            </a:r>
          </a:p>
          <a:p>
            <a:pPr marL="0" indent="0">
              <a:buFont typeface="Arial" panose="020B0604020202020204" pitchFamily="34" charset="0"/>
              <a:buNone/>
            </a:pPr>
            <a:r>
              <a:rPr lang="en-US" dirty="0"/>
              <a:t>This will help us to understand our </a:t>
            </a:r>
            <a:r>
              <a:rPr lang="en-US" b="1" dirty="0"/>
              <a:t>audience</a:t>
            </a:r>
            <a:r>
              <a:rPr lang="en-US" dirty="0"/>
              <a:t> and how they learn and let us meet our </a:t>
            </a:r>
            <a:r>
              <a:rPr lang="en-US" b="1" dirty="0"/>
              <a:t>objectives</a:t>
            </a:r>
            <a:r>
              <a:rPr lang="en-US" dirty="0"/>
              <a:t>.</a:t>
            </a:r>
          </a:p>
        </p:txBody>
      </p:sp>
      <p:sp>
        <p:nvSpPr>
          <p:cNvPr id="4" name="Slide Number Placeholder 3"/>
          <p:cNvSpPr>
            <a:spLocks noGrp="1"/>
          </p:cNvSpPr>
          <p:nvPr>
            <p:ph type="sldNum" sz="quarter" idx="5"/>
          </p:nvPr>
        </p:nvSpPr>
        <p:spPr/>
        <p:txBody>
          <a:bodyPr/>
          <a:lstStyle/>
          <a:p>
            <a:fld id="{5D6673F5-230D-433A-895D-7376F54E4484}" type="slidenum">
              <a:rPr lang="en-US" smtClean="0"/>
              <a:t>8</a:t>
            </a:fld>
            <a:endParaRPr lang="en-US"/>
          </a:p>
        </p:txBody>
      </p:sp>
    </p:spTree>
    <p:extLst>
      <p:ext uri="{BB962C8B-B14F-4D97-AF65-F5344CB8AC3E}">
        <p14:creationId xmlns:p14="http://schemas.microsoft.com/office/powerpoint/2010/main" val="81173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career I have learned many things.   And one of the most important is that training does not end. It is much more then a single event.</a:t>
            </a:r>
          </a:p>
          <a:p>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10</a:t>
            </a:fld>
            <a:endParaRPr lang="en-US"/>
          </a:p>
        </p:txBody>
      </p:sp>
    </p:spTree>
    <p:extLst>
      <p:ext uri="{BB962C8B-B14F-4D97-AF65-F5344CB8AC3E}">
        <p14:creationId xmlns:p14="http://schemas.microsoft.com/office/powerpoint/2010/main" val="77687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the one that stands out.  </a:t>
            </a:r>
          </a:p>
          <a:p>
            <a:endParaRPr lang="en-US" dirty="0"/>
          </a:p>
          <a:p>
            <a:r>
              <a:rPr lang="en-US" dirty="0"/>
              <a:t>We want to build relationships with  our SMEs,  Stakeholders, and Audience.</a:t>
            </a:r>
          </a:p>
          <a:p>
            <a:endParaRPr lang="en-US" dirty="0"/>
          </a:p>
          <a:p>
            <a:r>
              <a:rPr lang="en-US" b="1" dirty="0"/>
              <a:t>When you are the Facilitator.</a:t>
            </a:r>
          </a:p>
          <a:p>
            <a:pPr marL="171450" indent="-171450">
              <a:buFont typeface="Arial" panose="020B0604020202020204" pitchFamily="34" charset="0"/>
              <a:buChar char="•"/>
            </a:pPr>
            <a:r>
              <a:rPr lang="en-US" dirty="0"/>
              <a:t>Prepare for class.  </a:t>
            </a:r>
          </a:p>
          <a:p>
            <a:pPr marL="628650" lvl="1" indent="-171450">
              <a:buFont typeface="Arial" panose="020B0604020202020204" pitchFamily="34" charset="0"/>
              <a:buChar char="•"/>
            </a:pPr>
            <a:r>
              <a:rPr lang="en-US" dirty="0"/>
              <a:t>Study the  material</a:t>
            </a:r>
          </a:p>
          <a:p>
            <a:pPr marL="171450" indent="-171450">
              <a:buFont typeface="Arial" panose="020B0604020202020204" pitchFamily="34" charset="0"/>
              <a:buChar char="•"/>
            </a:pPr>
            <a:r>
              <a:rPr lang="en-US" dirty="0"/>
              <a:t>Do not wing it.  </a:t>
            </a:r>
          </a:p>
          <a:p>
            <a:pPr marL="628650" lvl="1" indent="-171450">
              <a:buFont typeface="Arial" panose="020B0604020202020204" pitchFamily="34" charset="0"/>
              <a:buChar char="•"/>
            </a:pPr>
            <a:r>
              <a:rPr lang="en-US" dirty="0"/>
              <a:t>They can tell and it is a sure-fire way to lose an audience.</a:t>
            </a:r>
          </a:p>
          <a:p>
            <a:pPr marL="171450" indent="-171450">
              <a:buFont typeface="Arial" panose="020B0604020202020204" pitchFamily="34" charset="0"/>
              <a:buChar char="•"/>
            </a:pPr>
            <a:r>
              <a:rPr lang="en-US" dirty="0"/>
              <a:t>Be available.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 up early. </a:t>
            </a:r>
          </a:p>
          <a:p>
            <a:pPr marL="171450" indent="-171450">
              <a:buFont typeface="Arial" panose="020B0604020202020204" pitchFamily="34" charset="0"/>
              <a:buChar char="•"/>
            </a:pPr>
            <a:r>
              <a:rPr lang="en-US" dirty="0"/>
              <a:t>Create a safe learning environment.</a:t>
            </a:r>
          </a:p>
          <a:p>
            <a:endParaRPr lang="en-US" dirty="0"/>
          </a:p>
          <a:p>
            <a:r>
              <a:rPr lang="en-US" dirty="0"/>
              <a:t>When you are the Instructional designer. </a:t>
            </a:r>
          </a:p>
          <a:p>
            <a:pPr marL="171450" indent="-171450">
              <a:buFont typeface="Arial" panose="020B0604020202020204" pitchFamily="34" charset="0"/>
              <a:buChar char="•"/>
            </a:pPr>
            <a:r>
              <a:rPr lang="en-US" dirty="0"/>
              <a:t>Be Flexible.</a:t>
            </a:r>
          </a:p>
          <a:p>
            <a:pPr marL="171450" indent="-171450">
              <a:buFont typeface="Arial" panose="020B0604020202020204" pitchFamily="34" charset="0"/>
              <a:buChar char="•"/>
            </a:pPr>
            <a:r>
              <a:rPr lang="en-US" dirty="0"/>
              <a:t>Ask Questions.</a:t>
            </a:r>
          </a:p>
          <a:p>
            <a:pPr marL="171450" indent="-171450">
              <a:buFont typeface="Arial" panose="020B0604020202020204" pitchFamily="34" charset="0"/>
              <a:buChar char="•"/>
            </a:pPr>
            <a:r>
              <a:rPr lang="en-US" dirty="0"/>
              <a:t>Show your value.</a:t>
            </a:r>
          </a:p>
        </p:txBody>
      </p:sp>
      <p:sp>
        <p:nvSpPr>
          <p:cNvPr id="4" name="Slide Number Placeholder 3"/>
          <p:cNvSpPr>
            <a:spLocks noGrp="1"/>
          </p:cNvSpPr>
          <p:nvPr>
            <p:ph type="sldNum" sz="quarter" idx="5"/>
          </p:nvPr>
        </p:nvSpPr>
        <p:spPr/>
        <p:txBody>
          <a:bodyPr/>
          <a:lstStyle/>
          <a:p>
            <a:fld id="{5D6673F5-230D-433A-895D-7376F54E4484}" type="slidenum">
              <a:rPr lang="en-US" smtClean="0"/>
              <a:t>12</a:t>
            </a:fld>
            <a:endParaRPr lang="en-US"/>
          </a:p>
        </p:txBody>
      </p:sp>
    </p:spTree>
    <p:extLst>
      <p:ext uri="{BB962C8B-B14F-4D97-AF65-F5344CB8AC3E}">
        <p14:creationId xmlns:p14="http://schemas.microsoft.com/office/powerpoint/2010/main" val="354780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Needs is the backbone of the training industry.  If it is not done right the training can fail.</a:t>
            </a:r>
          </a:p>
          <a:p>
            <a:r>
              <a:rPr lang="en-US" dirty="0"/>
              <a:t>A prober need analysis will cover the current knowledge, behaviors, measurement, audience, objectives,  KPIs, SWOTs, and pretty much anything else.</a:t>
            </a:r>
          </a:p>
          <a:p>
            <a:endParaRPr lang="en-US" dirty="0"/>
          </a:p>
          <a:p>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14</a:t>
            </a:fld>
            <a:endParaRPr lang="en-US"/>
          </a:p>
        </p:txBody>
      </p:sp>
    </p:spTree>
    <p:extLst>
      <p:ext uri="{BB962C8B-B14F-4D97-AF65-F5344CB8AC3E}">
        <p14:creationId xmlns:p14="http://schemas.microsoft.com/office/powerpoint/2010/main" val="348316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673F5-230D-433A-895D-7376F54E4484}" type="slidenum">
              <a:rPr lang="en-US" smtClean="0"/>
              <a:t>15</a:t>
            </a:fld>
            <a:endParaRPr lang="en-US"/>
          </a:p>
        </p:txBody>
      </p:sp>
    </p:spTree>
    <p:extLst>
      <p:ext uri="{BB962C8B-B14F-4D97-AF65-F5344CB8AC3E}">
        <p14:creationId xmlns:p14="http://schemas.microsoft.com/office/powerpoint/2010/main" val="410526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starts at the needs analysis . It is the first stated in creating training.  A lot of people do not understand that . </a:t>
            </a:r>
          </a:p>
          <a:p>
            <a:r>
              <a:rPr lang="en-US" dirty="0"/>
              <a:t>When the behaviors that need to be changed  re identified it is at this point that  you must consider how to  measure them. </a:t>
            </a:r>
          </a:p>
          <a:p>
            <a:r>
              <a:rPr lang="en-US" dirty="0"/>
              <a:t>To determine this, I tend to use Bloom.</a:t>
            </a:r>
          </a:p>
          <a:p>
            <a:endParaRPr lang="en-US" dirty="0"/>
          </a:p>
          <a:p>
            <a:r>
              <a:rPr lang="en-US" dirty="0"/>
              <a:t>Remember – Simple tests, multiple choice.</a:t>
            </a:r>
          </a:p>
          <a:p>
            <a:r>
              <a:rPr lang="en-US" dirty="0"/>
              <a:t>Understand – Explain to me.</a:t>
            </a:r>
          </a:p>
          <a:p>
            <a:r>
              <a:rPr lang="en-US" dirty="0"/>
              <a:t>Apply – The test might have the behavior done.  Example: Assemble the  equipment,. Clear the room.</a:t>
            </a:r>
          </a:p>
          <a:p>
            <a:r>
              <a:rPr lang="en-US" dirty="0"/>
              <a:t>Analyze – Troubleshoot, scenario.  Example: Find the weakness.</a:t>
            </a:r>
          </a:p>
          <a:p>
            <a:r>
              <a:rPr lang="en-US" dirty="0"/>
              <a:t>Evaluate – Scenario: Fix the weakness.</a:t>
            </a:r>
          </a:p>
          <a:p>
            <a:r>
              <a:rPr lang="en-US" dirty="0"/>
              <a:t>Create -  Create a plan.</a:t>
            </a:r>
          </a:p>
        </p:txBody>
      </p:sp>
      <p:sp>
        <p:nvSpPr>
          <p:cNvPr id="4" name="Slide Number Placeholder 3"/>
          <p:cNvSpPr>
            <a:spLocks noGrp="1"/>
          </p:cNvSpPr>
          <p:nvPr>
            <p:ph type="sldNum" sz="quarter" idx="5"/>
          </p:nvPr>
        </p:nvSpPr>
        <p:spPr/>
        <p:txBody>
          <a:bodyPr/>
          <a:lstStyle/>
          <a:p>
            <a:fld id="{5D6673F5-230D-433A-895D-7376F54E4484}" type="slidenum">
              <a:rPr lang="en-US" smtClean="0"/>
              <a:t>17</a:t>
            </a:fld>
            <a:endParaRPr lang="en-US"/>
          </a:p>
        </p:txBody>
      </p:sp>
    </p:spTree>
    <p:extLst>
      <p:ext uri="{BB962C8B-B14F-4D97-AF65-F5344CB8AC3E}">
        <p14:creationId xmlns:p14="http://schemas.microsoft.com/office/powerpoint/2010/main" val="2983394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Kirkpatrick tells us there are 4 levels of evaluation.</a:t>
            </a:r>
          </a:p>
          <a:p>
            <a:endParaRPr lang="en-US" dirty="0"/>
          </a:p>
          <a:p>
            <a:r>
              <a:rPr lang="en-US" dirty="0"/>
              <a:t>Most companies are pretty good at measuring the first 2 ,Reaction and Learning.  </a:t>
            </a:r>
          </a:p>
          <a:p>
            <a:endParaRPr lang="en-US" dirty="0"/>
          </a:p>
          <a:p>
            <a:r>
              <a:rPr lang="en-US" dirty="0"/>
              <a:t>These can be done with simple tests during the class. based on Bloom.</a:t>
            </a:r>
          </a:p>
          <a:p>
            <a:endParaRPr lang="en-US" dirty="0"/>
          </a:p>
          <a:p>
            <a:r>
              <a:rPr lang="en-US" dirty="0"/>
              <a:t>The behavior change and the results can be a little more difficult to measure. You do not always have the time or resources.</a:t>
            </a:r>
          </a:p>
          <a:p>
            <a:endParaRPr lang="en-US" dirty="0"/>
          </a:p>
          <a:p>
            <a:r>
              <a:rPr lang="en-US" dirty="0"/>
              <a:t>In my mind training is a process , not just an event.</a:t>
            </a:r>
          </a:p>
          <a:p>
            <a:endParaRPr lang="en-US" dirty="0"/>
          </a:p>
          <a:p>
            <a:r>
              <a:rPr lang="en-US" dirty="0"/>
              <a:t>How can you check behavior and results?</a:t>
            </a:r>
          </a:p>
          <a:p>
            <a:endParaRPr lang="en-US" dirty="0"/>
          </a:p>
          <a:p>
            <a:pPr marL="171450" indent="-171450">
              <a:buFont typeface="Arial" panose="020B0604020202020204" pitchFamily="34" charset="0"/>
              <a:buChar char="•"/>
            </a:pPr>
            <a:r>
              <a:rPr lang="en-US" dirty="0"/>
              <a:t>CRM cases.</a:t>
            </a:r>
          </a:p>
          <a:p>
            <a:pPr marL="171450" indent="-171450">
              <a:buFont typeface="Arial" panose="020B0604020202020204" pitchFamily="34" charset="0"/>
              <a:buChar char="•"/>
            </a:pPr>
            <a:r>
              <a:rPr lang="en-US" dirty="0"/>
              <a:t>Manager feedback.</a:t>
            </a:r>
          </a:p>
          <a:p>
            <a:pPr marL="171450" indent="-171450">
              <a:buFont typeface="Arial" panose="020B0604020202020204" pitchFamily="34" charset="0"/>
              <a:buChar char="•"/>
            </a:pPr>
            <a:r>
              <a:rPr lang="en-US" dirty="0"/>
              <a:t>Recertification.</a:t>
            </a:r>
          </a:p>
        </p:txBody>
      </p:sp>
      <p:sp>
        <p:nvSpPr>
          <p:cNvPr id="4" name="Slide Number Placeholder 3"/>
          <p:cNvSpPr>
            <a:spLocks noGrp="1"/>
          </p:cNvSpPr>
          <p:nvPr>
            <p:ph type="sldNum" sz="quarter" idx="5"/>
          </p:nvPr>
        </p:nvSpPr>
        <p:spPr/>
        <p:txBody>
          <a:bodyPr/>
          <a:lstStyle/>
          <a:p>
            <a:fld id="{5D6673F5-230D-433A-895D-7376F54E4484}" type="slidenum">
              <a:rPr lang="en-US" smtClean="0"/>
              <a:t>18</a:t>
            </a:fld>
            <a:endParaRPr lang="en-US"/>
          </a:p>
        </p:txBody>
      </p:sp>
    </p:spTree>
    <p:extLst>
      <p:ext uri="{BB962C8B-B14F-4D97-AF65-F5344CB8AC3E}">
        <p14:creationId xmlns:p14="http://schemas.microsoft.com/office/powerpoint/2010/main" val="123955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061B-BCE0-38BB-4530-DE714CED1F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4E56CA-74BC-A1BA-75EF-56F80579E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8232FD-4859-D64C-E1FE-43F591A79545}"/>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89810801-5DF2-AA52-832B-F3311BBDF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086F5-287E-C617-8EC6-A58584E31B4E}"/>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91761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7E27-3022-D441-04B9-306664A73F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45E24-BF79-996D-9167-D7115D5719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48B06-8F86-3311-E0EF-7F7752F10CFE}"/>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8CA073CE-E37E-E185-03F3-B7FDEE23F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2DA38-2B93-4AC0-9D02-F4F1C4301E85}"/>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302074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4A9185-160D-3EF7-61D4-3D8FF9D28C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835E24-34BE-6469-49A7-52197A4E5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C7271-66F1-7726-8E66-E3A511948E44}"/>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FFFEDF21-B0B6-04D8-4DFD-57DAFFBE9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C6538-FE2A-B13F-BAB9-B5A98960BDA6}"/>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339259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5798-54BA-34A8-34D1-B23715754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BEF43-D25E-98E0-9051-FF9F89499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6940E-E4EC-BBC8-1E7B-0EE0F95D6A82}"/>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6B97565C-A4E7-6523-6BEC-C86270E35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9CBDB-8D44-644D-185D-4B9ECE1D631A}"/>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200769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12AD-1E28-C613-77D8-52A7FF604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07C74B-BBB0-B490-8594-3ECF5A04BF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2AAA63-AC7D-F955-E0B9-A353E8A04BE3}"/>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3203AD09-24F5-AAC8-FCAC-D73F2340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EFED1-A917-E2E6-708E-5B9E14CC9C9B}"/>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314362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2DA2-6E13-8F43-F6F0-EF2676303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EE2C8-FB36-6EE4-315A-42B3D760E6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2E146F-1261-F445-1E89-FFCCF2F95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5BF35-668F-B8AF-37EB-4E7087A5425A}"/>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6" name="Footer Placeholder 5">
            <a:extLst>
              <a:ext uri="{FF2B5EF4-FFF2-40B4-BE49-F238E27FC236}">
                <a16:creationId xmlns:a16="http://schemas.microsoft.com/office/drawing/2014/main" id="{94D979BA-D73F-4167-A4F6-A5FFAE02E7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81C11-6B4E-521B-FC27-47B4C592C8A7}"/>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13691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120E-5DEA-5548-D7FF-D03BFC8A59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471E0-C721-D623-ABD6-4B41B865C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589DF-0754-2F77-C983-50028EEB5D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DA6A7-F407-FF0F-1F31-E07A3E18E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48660-4FAF-EFE5-6F9B-30FE088CA6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F99991-739F-8899-5DDC-A79BB4544C8F}"/>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8" name="Footer Placeholder 7">
            <a:extLst>
              <a:ext uri="{FF2B5EF4-FFF2-40B4-BE49-F238E27FC236}">
                <a16:creationId xmlns:a16="http://schemas.microsoft.com/office/drawing/2014/main" id="{A9B11678-D0F3-CF56-9078-5D77D3D38D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A583C8-C1AC-22B6-BC90-1EF31C49440B}"/>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355953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7D48-3EA3-BC7E-C362-8B07D9FEAF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91D7D9-2FE1-60DA-C5E4-947AF454BAC2}"/>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4" name="Footer Placeholder 3">
            <a:extLst>
              <a:ext uri="{FF2B5EF4-FFF2-40B4-BE49-F238E27FC236}">
                <a16:creationId xmlns:a16="http://schemas.microsoft.com/office/drawing/2014/main" id="{34E8D521-A8BF-9AAF-9A59-CBEF8730A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463966-1C16-AB29-08C9-1C2003E533D7}"/>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350097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E459E7-C7C8-F7A9-966E-B39EA2850E24}"/>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3" name="Footer Placeholder 2">
            <a:extLst>
              <a:ext uri="{FF2B5EF4-FFF2-40B4-BE49-F238E27FC236}">
                <a16:creationId xmlns:a16="http://schemas.microsoft.com/office/drawing/2014/main" id="{6644D170-0EA4-2322-5757-326F91F5FC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44652-B398-5A88-26FB-AA9F3B7890C7}"/>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282085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288A-92CF-06CE-2E01-6AB868B23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406C7D-E77B-74DF-136E-F7A031BB4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B99C03-0586-A84E-9062-39D6CE98A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A39E4-BDC4-1C7B-D352-D1CA960EBCB7}"/>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6" name="Footer Placeholder 5">
            <a:extLst>
              <a:ext uri="{FF2B5EF4-FFF2-40B4-BE49-F238E27FC236}">
                <a16:creationId xmlns:a16="http://schemas.microsoft.com/office/drawing/2014/main" id="{DB591BCF-EE6A-7EB7-5612-CB9FCD744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1F4EE-BE64-E419-5732-B9F62DC94415}"/>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177760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33ED-3525-1411-D6FD-A2ABD8C19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B46048-96B1-04B1-8BE7-43B253470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C7D91E-8EFE-79FE-A9A9-F54C385CD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8D63B0-1619-817C-0983-53654ED2891E}"/>
              </a:ext>
            </a:extLst>
          </p:cNvPr>
          <p:cNvSpPr>
            <a:spLocks noGrp="1"/>
          </p:cNvSpPr>
          <p:nvPr>
            <p:ph type="dt" sz="half" idx="10"/>
          </p:nvPr>
        </p:nvSpPr>
        <p:spPr/>
        <p:txBody>
          <a:bodyPr/>
          <a:lstStyle/>
          <a:p>
            <a:fld id="{BF17F8F3-98F9-4E7C-8882-5ED8E20EAE3B}" type="datetimeFigureOut">
              <a:rPr lang="en-US" smtClean="0"/>
              <a:t>9/2/2024</a:t>
            </a:fld>
            <a:endParaRPr lang="en-US"/>
          </a:p>
        </p:txBody>
      </p:sp>
      <p:sp>
        <p:nvSpPr>
          <p:cNvPr id="6" name="Footer Placeholder 5">
            <a:extLst>
              <a:ext uri="{FF2B5EF4-FFF2-40B4-BE49-F238E27FC236}">
                <a16:creationId xmlns:a16="http://schemas.microsoft.com/office/drawing/2014/main" id="{6777B936-6F0E-A7C9-921C-19FAAD897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52ACA-205D-6D79-C73A-1C0263AC1DA2}"/>
              </a:ext>
            </a:extLst>
          </p:cNvPr>
          <p:cNvSpPr>
            <a:spLocks noGrp="1"/>
          </p:cNvSpPr>
          <p:nvPr>
            <p:ph type="sldNum" sz="quarter" idx="12"/>
          </p:nvPr>
        </p:nvSpPr>
        <p:spPr/>
        <p:txBody>
          <a:bodyPr/>
          <a:lstStyle/>
          <a:p>
            <a:fld id="{8D71B0CD-EC09-45F7-9141-14FC35DBFE83}" type="slidenum">
              <a:rPr lang="en-US" smtClean="0"/>
              <a:t>‹#›</a:t>
            </a:fld>
            <a:endParaRPr lang="en-US"/>
          </a:p>
        </p:txBody>
      </p:sp>
    </p:spTree>
    <p:extLst>
      <p:ext uri="{BB962C8B-B14F-4D97-AF65-F5344CB8AC3E}">
        <p14:creationId xmlns:p14="http://schemas.microsoft.com/office/powerpoint/2010/main" val="419154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8BAF2-B9AD-10CF-51C2-B6DA73198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84A5C-D3C6-304C-9AA1-F87D77843D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D3DD5-5999-D1A6-7943-27AF23F5E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17F8F3-98F9-4E7C-8882-5ED8E20EAE3B}" type="datetimeFigureOut">
              <a:rPr lang="en-US" smtClean="0"/>
              <a:t>9/2/2024</a:t>
            </a:fld>
            <a:endParaRPr lang="en-US"/>
          </a:p>
        </p:txBody>
      </p:sp>
      <p:sp>
        <p:nvSpPr>
          <p:cNvPr id="5" name="Footer Placeholder 4">
            <a:extLst>
              <a:ext uri="{FF2B5EF4-FFF2-40B4-BE49-F238E27FC236}">
                <a16:creationId xmlns:a16="http://schemas.microsoft.com/office/drawing/2014/main" id="{D80EC963-7449-AD28-7CD3-B78087495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4F94D74-50B3-8C2A-FAF9-033259A89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71B0CD-EC09-45F7-9141-14FC35DBFE83}" type="slidenum">
              <a:rPr lang="en-US" smtClean="0"/>
              <a:t>‹#›</a:t>
            </a:fld>
            <a:endParaRPr lang="en-US"/>
          </a:p>
        </p:txBody>
      </p:sp>
    </p:spTree>
    <p:extLst>
      <p:ext uri="{BB962C8B-B14F-4D97-AF65-F5344CB8AC3E}">
        <p14:creationId xmlns:p14="http://schemas.microsoft.com/office/powerpoint/2010/main" val="99493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oplematters.in/blog/recruitment/how-to-make-yourself-stand-out-as-a-prospective-candidate-for-a-job-2882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127676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erial photo of NREL's South Table Mountain campus buildings and surrounding community">
            <a:extLst>
              <a:ext uri="{FF2B5EF4-FFF2-40B4-BE49-F238E27FC236}">
                <a16:creationId xmlns:a16="http://schemas.microsoft.com/office/drawing/2014/main" id="{9706E561-D3BE-142C-0D02-6AC7C190B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07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1D58EE86-EC8E-1030-6CF7-A897648A5543}"/>
              </a:ext>
            </a:extLst>
          </p:cNvPr>
          <p:cNvSpPr/>
          <p:nvPr/>
        </p:nvSpPr>
        <p:spPr>
          <a:xfrm>
            <a:off x="0" y="0"/>
            <a:ext cx="12192000" cy="6858000"/>
          </a:xfrm>
          <a:custGeom>
            <a:avLst/>
            <a:gdLst/>
            <a:ahLst/>
            <a:cxnLst/>
            <a:rect l="l" t="t" r="r" b="b"/>
            <a:pathLst>
              <a:path w="12192000" h="6858000">
                <a:moveTo>
                  <a:pt x="1367620" y="2960880"/>
                </a:moveTo>
                <a:lnTo>
                  <a:pt x="1618460" y="3636411"/>
                </a:lnTo>
                <a:lnTo>
                  <a:pt x="1121746" y="3636411"/>
                </a:lnTo>
                <a:close/>
                <a:moveTo>
                  <a:pt x="9982293" y="2536190"/>
                </a:moveTo>
                <a:lnTo>
                  <a:pt x="9982293" y="4356646"/>
                </a:lnTo>
                <a:lnTo>
                  <a:pt x="10323784" y="4356646"/>
                </a:lnTo>
                <a:lnTo>
                  <a:pt x="10323784" y="3169500"/>
                </a:lnTo>
                <a:lnTo>
                  <a:pt x="11057679" y="4356646"/>
                </a:lnTo>
                <a:lnTo>
                  <a:pt x="11426489" y="4356646"/>
                </a:lnTo>
                <a:lnTo>
                  <a:pt x="11426489" y="2536190"/>
                </a:lnTo>
                <a:lnTo>
                  <a:pt x="11084998" y="2536190"/>
                </a:lnTo>
                <a:lnTo>
                  <a:pt x="11084998" y="3751897"/>
                </a:lnTo>
                <a:lnTo>
                  <a:pt x="10339927" y="2536190"/>
                </a:lnTo>
                <a:close/>
                <a:moveTo>
                  <a:pt x="8283118" y="2536190"/>
                </a:moveTo>
                <a:lnTo>
                  <a:pt x="8283118" y="4356646"/>
                </a:lnTo>
                <a:lnTo>
                  <a:pt x="9667708" y="4356646"/>
                </a:lnTo>
                <a:lnTo>
                  <a:pt x="9667708" y="4049925"/>
                </a:lnTo>
                <a:lnTo>
                  <a:pt x="8650686" y="4049925"/>
                </a:lnTo>
                <a:lnTo>
                  <a:pt x="8650686" y="3554453"/>
                </a:lnTo>
                <a:lnTo>
                  <a:pt x="9564639" y="3554453"/>
                </a:lnTo>
                <a:lnTo>
                  <a:pt x="9564639" y="3247733"/>
                </a:lnTo>
                <a:lnTo>
                  <a:pt x="8650686" y="3247733"/>
                </a:lnTo>
                <a:lnTo>
                  <a:pt x="8650686" y="2844152"/>
                </a:lnTo>
                <a:lnTo>
                  <a:pt x="9632938" y="2844152"/>
                </a:lnTo>
                <a:lnTo>
                  <a:pt x="9632938" y="2536190"/>
                </a:lnTo>
                <a:close/>
                <a:moveTo>
                  <a:pt x="6163601" y="2536190"/>
                </a:moveTo>
                <a:lnTo>
                  <a:pt x="6163601" y="4356646"/>
                </a:lnTo>
                <a:lnTo>
                  <a:pt x="6505092" y="4356646"/>
                </a:lnTo>
                <a:lnTo>
                  <a:pt x="6505092" y="2923627"/>
                </a:lnTo>
                <a:lnTo>
                  <a:pt x="6865209" y="4356646"/>
                </a:lnTo>
                <a:lnTo>
                  <a:pt x="7219118" y="4356646"/>
                </a:lnTo>
                <a:lnTo>
                  <a:pt x="7580477" y="2923627"/>
                </a:lnTo>
                <a:lnTo>
                  <a:pt x="7580477" y="4356646"/>
                </a:lnTo>
                <a:lnTo>
                  <a:pt x="7921968" y="4356646"/>
                </a:lnTo>
                <a:lnTo>
                  <a:pt x="7921968" y="2536190"/>
                </a:lnTo>
                <a:lnTo>
                  <a:pt x="7370615" y="2536190"/>
                </a:lnTo>
                <a:lnTo>
                  <a:pt x="7044026" y="3777975"/>
                </a:lnTo>
                <a:lnTo>
                  <a:pt x="6713711" y="2536190"/>
                </a:lnTo>
                <a:close/>
                <a:moveTo>
                  <a:pt x="4327760" y="2536190"/>
                </a:moveTo>
                <a:lnTo>
                  <a:pt x="4327760" y="3507266"/>
                </a:lnTo>
                <a:cubicBezTo>
                  <a:pt x="4327760" y="3710918"/>
                  <a:pt x="4339764" y="3864899"/>
                  <a:pt x="4363772" y="3969209"/>
                </a:cubicBezTo>
                <a:cubicBezTo>
                  <a:pt x="4380328" y="4039577"/>
                  <a:pt x="4414685" y="4106840"/>
                  <a:pt x="4466840" y="4170999"/>
                </a:cubicBezTo>
                <a:cubicBezTo>
                  <a:pt x="4518995" y="4235158"/>
                  <a:pt x="4589983" y="4287313"/>
                  <a:pt x="4679806" y="4327464"/>
                </a:cubicBezTo>
                <a:cubicBezTo>
                  <a:pt x="4769628" y="4367615"/>
                  <a:pt x="4901464" y="4387691"/>
                  <a:pt x="5075314" y="4387691"/>
                </a:cubicBezTo>
                <a:cubicBezTo>
                  <a:pt x="5219361" y="4387691"/>
                  <a:pt x="5336089" y="4369271"/>
                  <a:pt x="5425497" y="4332431"/>
                </a:cubicBezTo>
                <a:cubicBezTo>
                  <a:pt x="5514906" y="4295592"/>
                  <a:pt x="5586308" y="4246127"/>
                  <a:pt x="5639705" y="4184038"/>
                </a:cubicBezTo>
                <a:cubicBezTo>
                  <a:pt x="5693102" y="4121949"/>
                  <a:pt x="5729734" y="4045786"/>
                  <a:pt x="5749603" y="3955550"/>
                </a:cubicBezTo>
                <a:cubicBezTo>
                  <a:pt x="5769472" y="3865313"/>
                  <a:pt x="5779406" y="3710918"/>
                  <a:pt x="5779406" y="3492364"/>
                </a:cubicBezTo>
                <a:lnTo>
                  <a:pt x="5779406" y="2536190"/>
                </a:lnTo>
                <a:lnTo>
                  <a:pt x="5411837" y="2536190"/>
                </a:lnTo>
                <a:lnTo>
                  <a:pt x="5411837" y="3543277"/>
                </a:lnTo>
                <a:cubicBezTo>
                  <a:pt x="5411837" y="3687324"/>
                  <a:pt x="5406456" y="3790392"/>
                  <a:pt x="5395694" y="3852482"/>
                </a:cubicBezTo>
                <a:cubicBezTo>
                  <a:pt x="5384932" y="3914571"/>
                  <a:pt x="5353060" y="3966933"/>
                  <a:pt x="5300077" y="4009567"/>
                </a:cubicBezTo>
                <a:cubicBezTo>
                  <a:pt x="5247094" y="4052202"/>
                  <a:pt x="5168448" y="4073519"/>
                  <a:pt x="5064138" y="4073519"/>
                </a:cubicBezTo>
                <a:cubicBezTo>
                  <a:pt x="4961484" y="4073519"/>
                  <a:pt x="4880561" y="4050960"/>
                  <a:pt x="4821370" y="4005842"/>
                </a:cubicBezTo>
                <a:cubicBezTo>
                  <a:pt x="4762177" y="3960724"/>
                  <a:pt x="4724717" y="3900911"/>
                  <a:pt x="4708988" y="3826404"/>
                </a:cubicBezTo>
                <a:cubicBezTo>
                  <a:pt x="4699881" y="3780044"/>
                  <a:pt x="4695329" y="3678632"/>
                  <a:pt x="4695329" y="3522167"/>
                </a:cubicBezTo>
                <a:lnTo>
                  <a:pt x="4695329" y="2536190"/>
                </a:lnTo>
                <a:close/>
                <a:moveTo>
                  <a:pt x="1177626" y="2536190"/>
                </a:moveTo>
                <a:lnTo>
                  <a:pt x="468567" y="4356646"/>
                </a:lnTo>
                <a:lnTo>
                  <a:pt x="858488" y="4356646"/>
                </a:lnTo>
                <a:lnTo>
                  <a:pt x="1008744" y="3943132"/>
                </a:lnTo>
                <a:lnTo>
                  <a:pt x="1736430" y="3943132"/>
                </a:lnTo>
                <a:lnTo>
                  <a:pt x="1895378" y="4356646"/>
                </a:lnTo>
                <a:lnTo>
                  <a:pt x="2295233" y="4356646"/>
                </a:lnTo>
                <a:lnTo>
                  <a:pt x="1566305" y="2536190"/>
                </a:lnTo>
                <a:close/>
                <a:moveTo>
                  <a:pt x="3279210" y="2505145"/>
                </a:moveTo>
                <a:cubicBezTo>
                  <a:pt x="3024230" y="2505145"/>
                  <a:pt x="2818508" y="2588966"/>
                  <a:pt x="2662043" y="2756607"/>
                </a:cubicBezTo>
                <a:cubicBezTo>
                  <a:pt x="2505578" y="2924248"/>
                  <a:pt x="2427346" y="3159566"/>
                  <a:pt x="2427346" y="3462561"/>
                </a:cubicBezTo>
                <a:cubicBezTo>
                  <a:pt x="2427346" y="3749000"/>
                  <a:pt x="2505164" y="3974797"/>
                  <a:pt x="2660801" y="4139955"/>
                </a:cubicBezTo>
                <a:cubicBezTo>
                  <a:pt x="2816438" y="4305112"/>
                  <a:pt x="3015124" y="4387691"/>
                  <a:pt x="3256858" y="4387691"/>
                </a:cubicBezTo>
                <a:cubicBezTo>
                  <a:pt x="3452232" y="4387691"/>
                  <a:pt x="3613457" y="4339468"/>
                  <a:pt x="3740533" y="4243023"/>
                </a:cubicBezTo>
                <a:cubicBezTo>
                  <a:pt x="3867609" y="4146578"/>
                  <a:pt x="3958466" y="3999012"/>
                  <a:pt x="4013105" y="3800327"/>
                </a:cubicBezTo>
                <a:lnTo>
                  <a:pt x="3656713" y="3687324"/>
                </a:lnTo>
                <a:cubicBezTo>
                  <a:pt x="3626082" y="3820609"/>
                  <a:pt x="3575583" y="3918296"/>
                  <a:pt x="3505215" y="3980385"/>
                </a:cubicBezTo>
                <a:cubicBezTo>
                  <a:pt x="3434847" y="4042475"/>
                  <a:pt x="3350820" y="4073519"/>
                  <a:pt x="3253133" y="4073519"/>
                </a:cubicBezTo>
                <a:cubicBezTo>
                  <a:pt x="3120676" y="4073519"/>
                  <a:pt x="3013054" y="4024676"/>
                  <a:pt x="2930268" y="3926989"/>
                </a:cubicBezTo>
                <a:cubicBezTo>
                  <a:pt x="2847483" y="3829302"/>
                  <a:pt x="2806090" y="3665386"/>
                  <a:pt x="2806090" y="3435242"/>
                </a:cubicBezTo>
                <a:cubicBezTo>
                  <a:pt x="2806090" y="3218344"/>
                  <a:pt x="2848104" y="3061465"/>
                  <a:pt x="2932131" y="2964606"/>
                </a:cubicBezTo>
                <a:cubicBezTo>
                  <a:pt x="3016158" y="2867746"/>
                  <a:pt x="3125643" y="2819317"/>
                  <a:pt x="3260583" y="2819317"/>
                </a:cubicBezTo>
                <a:cubicBezTo>
                  <a:pt x="3358270" y="2819317"/>
                  <a:pt x="3441263" y="2846636"/>
                  <a:pt x="3509561" y="2901275"/>
                </a:cubicBezTo>
                <a:cubicBezTo>
                  <a:pt x="3577859" y="2955913"/>
                  <a:pt x="3622770" y="3030420"/>
                  <a:pt x="3644295" y="3124796"/>
                </a:cubicBezTo>
                <a:lnTo>
                  <a:pt x="4008138" y="3037871"/>
                </a:lnTo>
                <a:cubicBezTo>
                  <a:pt x="3966745" y="2892168"/>
                  <a:pt x="3904655" y="2780408"/>
                  <a:pt x="3821870" y="2702589"/>
                </a:cubicBezTo>
                <a:cubicBezTo>
                  <a:pt x="3682790" y="2570960"/>
                  <a:pt x="3501903" y="2505145"/>
                  <a:pt x="3279210" y="2505145"/>
                </a:cubicBezTo>
                <a:close/>
                <a:moveTo>
                  <a:pt x="0" y="0"/>
                </a:moveTo>
                <a:lnTo>
                  <a:pt x="12192000" y="0"/>
                </a:lnTo>
                <a:lnTo>
                  <a:pt x="12192000"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C9F409F6-03A7-D00E-11C7-A0AA85CE76F2}"/>
              </a:ext>
            </a:extLst>
          </p:cNvPr>
          <p:cNvSpPr txBox="1"/>
          <p:nvPr/>
        </p:nvSpPr>
        <p:spPr>
          <a:xfrm>
            <a:off x="838200" y="1203234"/>
            <a:ext cx="6162264" cy="1200329"/>
          </a:xfrm>
          <a:prstGeom prst="rect">
            <a:avLst/>
          </a:prstGeom>
          <a:noFill/>
        </p:spPr>
        <p:txBody>
          <a:bodyPr wrap="none" rtlCol="0">
            <a:spAutoFit/>
          </a:bodyPr>
          <a:lstStyle/>
          <a:p>
            <a:r>
              <a:rPr lang="en-US" sz="7200" dirty="0"/>
              <a:t>Greg’s Training </a:t>
            </a:r>
          </a:p>
        </p:txBody>
      </p:sp>
    </p:spTree>
    <p:extLst>
      <p:ext uri="{BB962C8B-B14F-4D97-AF65-F5344CB8AC3E}">
        <p14:creationId xmlns:p14="http://schemas.microsoft.com/office/powerpoint/2010/main" val="426841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0" y="-7620"/>
            <a:ext cx="12309474"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23FC477-4ED3-EB4B-F174-7DE4703F29B6}"/>
              </a:ext>
            </a:extLst>
          </p:cNvPr>
          <p:cNvSpPr txBox="1"/>
          <p:nvPr/>
        </p:nvSpPr>
        <p:spPr>
          <a:xfrm>
            <a:off x="6547485"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13" name="Rectangle 12">
            <a:extLst>
              <a:ext uri="{FF2B5EF4-FFF2-40B4-BE49-F238E27FC236}">
                <a16:creationId xmlns:a16="http://schemas.microsoft.com/office/drawing/2014/main" id="{D4ADCA9E-23BF-DB92-A25F-0A09A1FCC182}"/>
              </a:ext>
            </a:extLst>
          </p:cNvPr>
          <p:cNvSpPr/>
          <p:nvPr/>
        </p:nvSpPr>
        <p:spPr>
          <a:xfrm>
            <a:off x="5345" y="2498725"/>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18D2177-8A11-C97B-DEC7-135B648603BF}"/>
              </a:ext>
            </a:extLst>
          </p:cNvPr>
          <p:cNvSpPr>
            <a:spLocks noGrp="1"/>
          </p:cNvSpPr>
          <p:nvPr>
            <p:ph idx="1"/>
          </p:nvPr>
        </p:nvSpPr>
        <p:spPr>
          <a:xfrm>
            <a:off x="838200" y="2498725"/>
            <a:ext cx="5200229" cy="4351338"/>
          </a:xfrm>
        </p:spPr>
        <p:txBody>
          <a:bodyPr/>
          <a:lstStyle/>
          <a:p>
            <a:pPr marL="0" indent="0">
              <a:buNone/>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We must measure</a:t>
            </a:r>
            <a:r>
              <a:rPr lang="en-US" kern="100" dirty="0">
                <a:latin typeface="Aptos" panose="020B0004020202020204" pitchFamily="34" charset="0"/>
                <a:ea typeface="Aptos" panose="020B0004020202020204" pitchFamily="34" charset="0"/>
                <a:cs typeface="Times New Roman" panose="02020603050405020304" pitchFamily="18" charset="0"/>
              </a:rPr>
              <a:t>, n</a:t>
            </a:r>
            <a:r>
              <a:rPr lang="en-US" kern="100" dirty="0">
                <a:latin typeface="Aptos" panose="020B0004020202020204" pitchFamily="34" charset="0"/>
                <a:cs typeface="Times New Roman" panose="02020603050405020304" pitchFamily="18" charset="0"/>
              </a:rPr>
              <a:t>ot just now but:</a:t>
            </a:r>
          </a:p>
          <a:p>
            <a:pPr lvl="1"/>
            <a:r>
              <a:rPr lang="en-US" kern="100" dirty="0">
                <a:latin typeface="Aptos" panose="020B0004020202020204" pitchFamily="34" charset="0"/>
                <a:cs typeface="Times New Roman" panose="02020603050405020304" pitchFamily="18" charset="0"/>
              </a:rPr>
              <a:t>3 months</a:t>
            </a:r>
          </a:p>
          <a:p>
            <a:pPr lvl="1"/>
            <a:r>
              <a:rPr lang="en-US" kern="100" dirty="0">
                <a:latin typeface="Aptos" panose="020B0004020202020204" pitchFamily="34" charset="0"/>
                <a:cs typeface="Times New Roman" panose="02020603050405020304" pitchFamily="18" charset="0"/>
              </a:rPr>
              <a:t>6 Months</a:t>
            </a:r>
          </a:p>
          <a:p>
            <a:pPr lvl="1"/>
            <a:r>
              <a:rPr lang="en-US" kern="100" dirty="0">
                <a:latin typeface="Aptos" panose="020B0004020202020204" pitchFamily="34" charset="0"/>
                <a:cs typeface="Times New Roman" panose="02020603050405020304" pitchFamily="18" charset="0"/>
              </a:rPr>
              <a:t>A year</a:t>
            </a:r>
          </a:p>
          <a:p>
            <a:pPr lvl="1"/>
            <a:endParaRPr lang="en-US" kern="100" dirty="0">
              <a:latin typeface="Aptos" panose="020B0004020202020204" pitchFamily="34" charset="0"/>
              <a:cs typeface="Times New Roman" panose="02020603050405020304" pitchFamily="18" charset="0"/>
            </a:endParaRPr>
          </a:p>
          <a:p>
            <a:pPr marL="0" indent="0">
              <a:buNone/>
            </a:pPr>
            <a:r>
              <a:rPr lang="en-US" kern="100" dirty="0">
                <a:latin typeface="Aptos" panose="020B0004020202020204" pitchFamily="34" charset="0"/>
                <a:cs typeface="Times New Roman" panose="02020603050405020304" pitchFamily="18" charset="0"/>
              </a:rPr>
              <a:t>Training is not just an event but a process.</a:t>
            </a:r>
            <a:endParaRPr lang="en-US" dirty="0"/>
          </a:p>
        </p:txBody>
      </p:sp>
      <p:pic>
        <p:nvPicPr>
          <p:cNvPr id="15" name="Picture 14" descr="Person using measuring tape">
            <a:extLst>
              <a:ext uri="{FF2B5EF4-FFF2-40B4-BE49-F238E27FC236}">
                <a16:creationId xmlns:a16="http://schemas.microsoft.com/office/drawing/2014/main" id="{6DF505D0-998B-D305-61E4-72CD45F3B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429" y="2726807"/>
            <a:ext cx="5453973" cy="3895174"/>
          </a:xfrm>
          <a:prstGeom prst="rect">
            <a:avLst/>
          </a:prstGeom>
        </p:spPr>
      </p:pic>
      <p:sp>
        <p:nvSpPr>
          <p:cNvPr id="16" name="TextBox 15">
            <a:extLst>
              <a:ext uri="{FF2B5EF4-FFF2-40B4-BE49-F238E27FC236}">
                <a16:creationId xmlns:a16="http://schemas.microsoft.com/office/drawing/2014/main" id="{2D6CA287-B7A3-F8F9-1A1D-8BF9146D7836}"/>
              </a:ext>
            </a:extLst>
          </p:cNvPr>
          <p:cNvSpPr txBox="1"/>
          <p:nvPr/>
        </p:nvSpPr>
        <p:spPr>
          <a:xfrm>
            <a:off x="630174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Tree>
    <p:extLst>
      <p:ext uri="{BB962C8B-B14F-4D97-AF65-F5344CB8AC3E}">
        <p14:creationId xmlns:p14="http://schemas.microsoft.com/office/powerpoint/2010/main" val="121960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61846"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4246783-6217-EFD1-C353-26975A0780F8}"/>
              </a:ext>
            </a:extLst>
          </p:cNvPr>
          <p:cNvSpPr txBox="1"/>
          <p:nvPr/>
        </p:nvSpPr>
        <p:spPr>
          <a:xfrm>
            <a:off x="6549708"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2" name="TextBox 1">
            <a:extLst>
              <a:ext uri="{FF2B5EF4-FFF2-40B4-BE49-F238E27FC236}">
                <a16:creationId xmlns:a16="http://schemas.microsoft.com/office/drawing/2014/main" id="{87C8C76E-0098-EDEC-A015-E0C7F9876A03}"/>
              </a:ext>
            </a:extLst>
          </p:cNvPr>
          <p:cNvSpPr txBox="1"/>
          <p:nvPr/>
        </p:nvSpPr>
        <p:spPr>
          <a:xfrm>
            <a:off x="4490084"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3" name="TextBox 2">
            <a:extLst>
              <a:ext uri="{FF2B5EF4-FFF2-40B4-BE49-F238E27FC236}">
                <a16:creationId xmlns:a16="http://schemas.microsoft.com/office/drawing/2014/main" id="{9FB6C9CF-7FA7-90E8-58E2-A410D5568237}"/>
              </a:ext>
            </a:extLst>
          </p:cNvPr>
          <p:cNvSpPr txBox="1"/>
          <p:nvPr/>
        </p:nvSpPr>
        <p:spPr>
          <a:xfrm>
            <a:off x="2445068"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4" name="TextBox 3">
            <a:extLst>
              <a:ext uri="{FF2B5EF4-FFF2-40B4-BE49-F238E27FC236}">
                <a16:creationId xmlns:a16="http://schemas.microsoft.com/office/drawing/2014/main" id="{FD0FB62E-66BB-B1EA-6C95-46A2C631AA6E}"/>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7" name="TextBox 6">
            <a:extLst>
              <a:ext uri="{FF2B5EF4-FFF2-40B4-BE49-F238E27FC236}">
                <a16:creationId xmlns:a16="http://schemas.microsoft.com/office/drawing/2014/main" id="{BDD06D44-3FDB-BCEF-568F-3EBB69A6918A}"/>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8" name="TextBox 7">
            <a:extLst>
              <a:ext uri="{FF2B5EF4-FFF2-40B4-BE49-F238E27FC236}">
                <a16:creationId xmlns:a16="http://schemas.microsoft.com/office/drawing/2014/main" id="{5993F5F1-9E70-E612-2C5E-0F9828EB6589}"/>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9" name="TextBox 8">
            <a:extLst>
              <a:ext uri="{FF2B5EF4-FFF2-40B4-BE49-F238E27FC236}">
                <a16:creationId xmlns:a16="http://schemas.microsoft.com/office/drawing/2014/main" id="{1A6FABE1-7FBF-0B33-50CC-8120972D1BD3}"/>
              </a:ext>
            </a:extLst>
          </p:cNvPr>
          <p:cNvSpPr txBox="1"/>
          <p:nvPr/>
        </p:nvSpPr>
        <p:spPr>
          <a:xfrm>
            <a:off x="2199323"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10" name="TextBox 9">
            <a:extLst>
              <a:ext uri="{FF2B5EF4-FFF2-40B4-BE49-F238E27FC236}">
                <a16:creationId xmlns:a16="http://schemas.microsoft.com/office/drawing/2014/main" id="{FE4E2E7C-7E55-5C39-2CD9-D519EAA5021F}"/>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1" name="TextBox 10">
            <a:extLst>
              <a:ext uri="{FF2B5EF4-FFF2-40B4-BE49-F238E27FC236}">
                <a16:creationId xmlns:a16="http://schemas.microsoft.com/office/drawing/2014/main" id="{F3305679-91B8-495D-1FD5-FDA78D8C5487}"/>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2" name="TextBox 11">
            <a:extLst>
              <a:ext uri="{FF2B5EF4-FFF2-40B4-BE49-F238E27FC236}">
                <a16:creationId xmlns:a16="http://schemas.microsoft.com/office/drawing/2014/main" id="{1BEBC763-9303-CBFB-0BB2-3F9E66CAE020}"/>
              </a:ext>
            </a:extLst>
          </p:cNvPr>
          <p:cNvSpPr txBox="1"/>
          <p:nvPr/>
        </p:nvSpPr>
        <p:spPr>
          <a:xfrm>
            <a:off x="6303963"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3" name="TextBox 12">
            <a:extLst>
              <a:ext uri="{FF2B5EF4-FFF2-40B4-BE49-F238E27FC236}">
                <a16:creationId xmlns:a16="http://schemas.microsoft.com/office/drawing/2014/main" id="{60EB9B71-6B3D-9353-5FF4-BE861DFD8998}"/>
              </a:ext>
            </a:extLst>
          </p:cNvPr>
          <p:cNvSpPr txBox="1"/>
          <p:nvPr/>
        </p:nvSpPr>
        <p:spPr>
          <a:xfrm>
            <a:off x="4244339"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4" name="TextBox 13">
            <a:extLst>
              <a:ext uri="{FF2B5EF4-FFF2-40B4-BE49-F238E27FC236}">
                <a16:creationId xmlns:a16="http://schemas.microsoft.com/office/drawing/2014/main" id="{B921E1C9-D1E4-2589-7700-94B6BB4C1858}"/>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16" name="Rectangle 15">
            <a:extLst>
              <a:ext uri="{FF2B5EF4-FFF2-40B4-BE49-F238E27FC236}">
                <a16:creationId xmlns:a16="http://schemas.microsoft.com/office/drawing/2014/main" id="{5A7253ED-7522-5D45-F2C2-9F2AF2F09545}"/>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759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61846"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1" y="-7621"/>
            <a:ext cx="12323444"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C10D866-E6D0-8927-D0C7-C3EDB8DD77AF}"/>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12" name="Rectangle 11">
            <a:extLst>
              <a:ext uri="{FF2B5EF4-FFF2-40B4-BE49-F238E27FC236}">
                <a16:creationId xmlns:a16="http://schemas.microsoft.com/office/drawing/2014/main" id="{B053E6DC-9D96-F606-A134-3DDCAEC565DE}"/>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5F5750B-5E33-2C34-B95C-B6C9B2A9BAB8}"/>
              </a:ext>
            </a:extLst>
          </p:cNvPr>
          <p:cNvSpPr>
            <a:spLocks noGrp="1"/>
          </p:cNvSpPr>
          <p:nvPr>
            <p:ph idx="1"/>
          </p:nvPr>
        </p:nvSpPr>
        <p:spPr>
          <a:xfrm>
            <a:off x="838200" y="2498725"/>
            <a:ext cx="10515600" cy="4351338"/>
          </a:xfrm>
        </p:spPr>
        <p:txBody>
          <a:bodyPr/>
          <a:lstStyle/>
          <a:p>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kern="100" dirty="0">
              <a:latin typeface="Aptos" panose="020B0004020202020204" pitchFamily="34" charset="0"/>
              <a:ea typeface="Aptos" panose="020B0004020202020204" pitchFamily="34" charset="0"/>
              <a:cs typeface="Times New Roman" panose="02020603050405020304" pitchFamily="18" charset="0"/>
            </a:endParaRPr>
          </a:p>
          <a:p>
            <a:r>
              <a:rPr lang="en-US" sz="2800" kern="100" dirty="0">
                <a:effectLst/>
                <a:latin typeface="Aptos" panose="020B0004020202020204" pitchFamily="34" charset="0"/>
                <a:ea typeface="Aptos" panose="020B0004020202020204" pitchFamily="34" charset="0"/>
                <a:cs typeface="Times New Roman" panose="02020603050405020304" pitchFamily="18" charset="0"/>
              </a:rPr>
              <a:t>Be the Example – Stand out</a:t>
            </a:r>
          </a:p>
          <a:p>
            <a:pPr lvl="1"/>
            <a:r>
              <a:rPr lang="en-US" kern="100" dirty="0">
                <a:latin typeface="Aptos" panose="020B0004020202020204" pitchFamily="34" charset="0"/>
                <a:cs typeface="Times New Roman" panose="02020603050405020304" pitchFamily="18" charset="0"/>
              </a:rPr>
              <a:t>Prepare.</a:t>
            </a:r>
          </a:p>
          <a:p>
            <a:pPr lvl="1"/>
            <a:r>
              <a:rPr lang="en-US" kern="100" dirty="0">
                <a:latin typeface="Aptos" panose="020B0004020202020204" pitchFamily="34" charset="0"/>
                <a:cs typeface="Times New Roman" panose="02020603050405020304" pitchFamily="18" charset="0"/>
              </a:rPr>
              <a:t>Don’t wing it. </a:t>
            </a:r>
          </a:p>
          <a:p>
            <a:pPr lvl="2"/>
            <a:r>
              <a:rPr lang="en-US" kern="100" dirty="0">
                <a:latin typeface="Aptos" panose="020B0004020202020204" pitchFamily="34" charset="0"/>
                <a:cs typeface="Times New Roman" panose="02020603050405020304" pitchFamily="18" charset="0"/>
              </a:rPr>
              <a:t>Admit if you don’t know.</a:t>
            </a:r>
          </a:p>
          <a:p>
            <a:pPr lvl="1"/>
            <a:r>
              <a:rPr lang="en-US" kern="100" dirty="0">
                <a:latin typeface="Aptos" panose="020B0004020202020204" pitchFamily="34" charset="0"/>
                <a:cs typeface="Times New Roman" panose="02020603050405020304" pitchFamily="18" charset="0"/>
              </a:rPr>
              <a:t>Create a safe learning environment.</a:t>
            </a:r>
          </a:p>
          <a:p>
            <a:pPr lvl="1"/>
            <a:r>
              <a:rPr lang="en-US" kern="100" dirty="0">
                <a:latin typeface="Aptos" panose="020B0004020202020204" pitchFamily="34" charset="0"/>
                <a:cs typeface="Times New Roman" panose="02020603050405020304" pitchFamily="18" charset="0"/>
              </a:rPr>
              <a:t>Show up early.</a:t>
            </a:r>
          </a:p>
          <a:p>
            <a:pPr lvl="1"/>
            <a:r>
              <a:rPr lang="en-US" kern="100" dirty="0">
                <a:latin typeface="Aptos" panose="020B0004020202020204" pitchFamily="34" charset="0"/>
                <a:cs typeface="Times New Roman" panose="02020603050405020304" pitchFamily="18" charset="0"/>
              </a:rPr>
              <a:t>Be available.</a:t>
            </a:r>
            <a:endParaRPr lang="en-US" dirty="0"/>
          </a:p>
        </p:txBody>
      </p:sp>
      <p:pic>
        <p:nvPicPr>
          <p:cNvPr id="15" name="Picture 14" descr="A person standing in a light in front of a crowd of people&#10;&#10;Description automatically generated">
            <a:extLst>
              <a:ext uri="{FF2B5EF4-FFF2-40B4-BE49-F238E27FC236}">
                <a16:creationId xmlns:a16="http://schemas.microsoft.com/office/drawing/2014/main" id="{8EA4F547-28BC-1AE4-5752-1FED362EB6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42403" y="3127447"/>
            <a:ext cx="5558584" cy="3126703"/>
          </a:xfrm>
          <a:prstGeom prst="rect">
            <a:avLst/>
          </a:prstGeom>
        </p:spPr>
      </p:pic>
      <p:sp>
        <p:nvSpPr>
          <p:cNvPr id="17" name="TextBox 16">
            <a:extLst>
              <a:ext uri="{FF2B5EF4-FFF2-40B4-BE49-F238E27FC236}">
                <a16:creationId xmlns:a16="http://schemas.microsoft.com/office/drawing/2014/main" id="{4A90898B-1165-BF53-B4F0-4DC13F7DCBFD}"/>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Tree>
    <p:extLst>
      <p:ext uri="{BB962C8B-B14F-4D97-AF65-F5344CB8AC3E}">
        <p14:creationId xmlns:p14="http://schemas.microsoft.com/office/powerpoint/2010/main" val="377335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61846"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199751" y="-7621"/>
            <a:ext cx="2061847"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DD06D44-3FDB-BCEF-568F-3EBB69A6918A}"/>
              </a:ext>
            </a:extLst>
          </p:cNvPr>
          <p:cNvSpPr txBox="1"/>
          <p:nvPr/>
        </p:nvSpPr>
        <p:spPr>
          <a:xfrm>
            <a:off x="8592499"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2" name="TextBox 1">
            <a:extLst>
              <a:ext uri="{FF2B5EF4-FFF2-40B4-BE49-F238E27FC236}">
                <a16:creationId xmlns:a16="http://schemas.microsoft.com/office/drawing/2014/main" id="{045E89C9-2F3C-2126-64E6-8B4E48A1C1AF}"/>
              </a:ext>
            </a:extLst>
          </p:cNvPr>
          <p:cNvSpPr txBox="1"/>
          <p:nvPr/>
        </p:nvSpPr>
        <p:spPr>
          <a:xfrm>
            <a:off x="6549708"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3" name="TextBox 2">
            <a:extLst>
              <a:ext uri="{FF2B5EF4-FFF2-40B4-BE49-F238E27FC236}">
                <a16:creationId xmlns:a16="http://schemas.microsoft.com/office/drawing/2014/main" id="{1E11EF83-9FDC-F2C3-2BCA-DB21B8AE65DE}"/>
              </a:ext>
            </a:extLst>
          </p:cNvPr>
          <p:cNvSpPr txBox="1"/>
          <p:nvPr/>
        </p:nvSpPr>
        <p:spPr>
          <a:xfrm>
            <a:off x="4490084"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4" name="TextBox 3">
            <a:extLst>
              <a:ext uri="{FF2B5EF4-FFF2-40B4-BE49-F238E27FC236}">
                <a16:creationId xmlns:a16="http://schemas.microsoft.com/office/drawing/2014/main" id="{EB35F4B2-FA67-122E-EDD9-6311E7D2AD64}"/>
              </a:ext>
            </a:extLst>
          </p:cNvPr>
          <p:cNvSpPr txBox="1"/>
          <p:nvPr/>
        </p:nvSpPr>
        <p:spPr>
          <a:xfrm>
            <a:off x="2445068"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6" name="TextBox 5">
            <a:extLst>
              <a:ext uri="{FF2B5EF4-FFF2-40B4-BE49-F238E27FC236}">
                <a16:creationId xmlns:a16="http://schemas.microsoft.com/office/drawing/2014/main" id="{EAB07B13-B234-D41A-C6AB-040C31239987}"/>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8" name="TextBox 7">
            <a:extLst>
              <a:ext uri="{FF2B5EF4-FFF2-40B4-BE49-F238E27FC236}">
                <a16:creationId xmlns:a16="http://schemas.microsoft.com/office/drawing/2014/main" id="{8ECA572D-836A-B03D-B3F8-9B96DFECF16E}"/>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9" name="TextBox 8">
            <a:extLst>
              <a:ext uri="{FF2B5EF4-FFF2-40B4-BE49-F238E27FC236}">
                <a16:creationId xmlns:a16="http://schemas.microsoft.com/office/drawing/2014/main" id="{1B671D9C-7DEF-1873-B937-112C857AFC94}"/>
              </a:ext>
            </a:extLst>
          </p:cNvPr>
          <p:cNvSpPr txBox="1"/>
          <p:nvPr/>
        </p:nvSpPr>
        <p:spPr>
          <a:xfrm>
            <a:off x="2199323"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10" name="TextBox 9">
            <a:extLst>
              <a:ext uri="{FF2B5EF4-FFF2-40B4-BE49-F238E27FC236}">
                <a16:creationId xmlns:a16="http://schemas.microsoft.com/office/drawing/2014/main" id="{F8CB7C03-814C-C5C1-E481-1D7EB69BA9F5}"/>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1" name="TextBox 10">
            <a:extLst>
              <a:ext uri="{FF2B5EF4-FFF2-40B4-BE49-F238E27FC236}">
                <a16:creationId xmlns:a16="http://schemas.microsoft.com/office/drawing/2014/main" id="{418CB96D-3D28-C10D-ABA0-CF9D44DFB70C}"/>
              </a:ext>
            </a:extLst>
          </p:cNvPr>
          <p:cNvSpPr txBox="1"/>
          <p:nvPr/>
        </p:nvSpPr>
        <p:spPr>
          <a:xfrm>
            <a:off x="8346754"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2" name="TextBox 11">
            <a:extLst>
              <a:ext uri="{FF2B5EF4-FFF2-40B4-BE49-F238E27FC236}">
                <a16:creationId xmlns:a16="http://schemas.microsoft.com/office/drawing/2014/main" id="{5FE5B17B-A993-8C91-D395-90A0F812564E}"/>
              </a:ext>
            </a:extLst>
          </p:cNvPr>
          <p:cNvSpPr txBox="1"/>
          <p:nvPr/>
        </p:nvSpPr>
        <p:spPr>
          <a:xfrm>
            <a:off x="6303963"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3" name="TextBox 12">
            <a:extLst>
              <a:ext uri="{FF2B5EF4-FFF2-40B4-BE49-F238E27FC236}">
                <a16:creationId xmlns:a16="http://schemas.microsoft.com/office/drawing/2014/main" id="{FF47E46D-5C87-8A02-5E65-CC4D2E6A85BF}"/>
              </a:ext>
            </a:extLst>
          </p:cNvPr>
          <p:cNvSpPr txBox="1"/>
          <p:nvPr/>
        </p:nvSpPr>
        <p:spPr>
          <a:xfrm>
            <a:off x="4244339"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4" name="TextBox 13">
            <a:extLst>
              <a:ext uri="{FF2B5EF4-FFF2-40B4-BE49-F238E27FC236}">
                <a16:creationId xmlns:a16="http://schemas.microsoft.com/office/drawing/2014/main" id="{14A2AC17-A4A0-D93D-B113-54FB05F5C337}"/>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16" name="Rectangle 15">
            <a:extLst>
              <a:ext uri="{FF2B5EF4-FFF2-40B4-BE49-F238E27FC236}">
                <a16:creationId xmlns:a16="http://schemas.microsoft.com/office/drawing/2014/main" id="{01E05BE6-57E0-F284-B983-3B492C1FE5A0}"/>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16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P spid="9"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F47CD3B-B6BB-3B98-4731-D6B8E0342019}"/>
              </a:ext>
            </a:extLst>
          </p:cNvPr>
          <p:cNvSpPr/>
          <p:nvPr/>
        </p:nvSpPr>
        <p:spPr>
          <a:xfrm>
            <a:off x="8199751" y="-7621"/>
            <a:ext cx="2061847"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61846"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218BE53-15DE-D74F-4A5C-AE41839C11EB}"/>
              </a:ext>
            </a:extLst>
          </p:cNvPr>
          <p:cNvSpPr/>
          <p:nvPr/>
        </p:nvSpPr>
        <p:spPr>
          <a:xfrm>
            <a:off x="0" y="-10796"/>
            <a:ext cx="12309474"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0857A9E-8E80-3A1C-B2D2-A425BA280B72}"/>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12" name="Rectangle 11">
            <a:extLst>
              <a:ext uri="{FF2B5EF4-FFF2-40B4-BE49-F238E27FC236}">
                <a16:creationId xmlns:a16="http://schemas.microsoft.com/office/drawing/2014/main" id="{78249795-4EBB-2B9D-55EC-03B3EFE54116}"/>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AE42D98-4E54-87FE-3201-D26895CABC74}"/>
              </a:ext>
            </a:extLst>
          </p:cNvPr>
          <p:cNvSpPr>
            <a:spLocks noGrp="1"/>
          </p:cNvSpPr>
          <p:nvPr>
            <p:ph idx="1"/>
          </p:nvPr>
        </p:nvSpPr>
        <p:spPr>
          <a:xfrm>
            <a:off x="838200" y="2511425"/>
            <a:ext cx="10515600" cy="4351338"/>
          </a:xfrm>
        </p:spPr>
        <p:txBody>
          <a:bodyPr>
            <a:normAutofit fontScale="92500" lnSpcReduction="10000"/>
          </a:bodyPr>
          <a:lstStyle/>
          <a:p>
            <a:r>
              <a:rPr lang="en-US" sz="2800" kern="100" dirty="0">
                <a:effectLst/>
                <a:latin typeface="Aptos" panose="020B0004020202020204" pitchFamily="34" charset="0"/>
                <a:ea typeface="Aptos" panose="020B0004020202020204" pitchFamily="34" charset="0"/>
                <a:cs typeface="Times New Roman" panose="02020603050405020304" pitchFamily="18" charset="0"/>
              </a:rPr>
              <a:t>Needs Analysis:</a:t>
            </a:r>
          </a:p>
          <a:p>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US" kern="100" dirty="0">
                <a:latin typeface="Aptos" panose="020B0004020202020204" pitchFamily="34" charset="0"/>
                <a:ea typeface="Aptos" panose="020B0004020202020204" pitchFamily="34" charset="0"/>
                <a:cs typeface="Times New Roman" panose="02020603050405020304" pitchFamily="18" charset="0"/>
              </a:rPr>
              <a:t>This is what ties it all together.</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lvl="1"/>
            <a:r>
              <a:rPr lang="en-US" dirty="0"/>
              <a:t>A proper needs analysis will cover:</a:t>
            </a:r>
          </a:p>
          <a:p>
            <a:pPr lvl="1"/>
            <a:endParaRPr lang="en-US" dirty="0"/>
          </a:p>
          <a:p>
            <a:pPr lvl="2"/>
            <a:r>
              <a:rPr lang="en-US" dirty="0"/>
              <a:t>Current knowledge</a:t>
            </a:r>
          </a:p>
          <a:p>
            <a:pPr lvl="2"/>
            <a:r>
              <a:rPr lang="en-US" dirty="0"/>
              <a:t>Behaviors</a:t>
            </a:r>
          </a:p>
          <a:p>
            <a:pPr lvl="2"/>
            <a:r>
              <a:rPr lang="en-US" dirty="0"/>
              <a:t>Measurement</a:t>
            </a:r>
          </a:p>
          <a:p>
            <a:pPr lvl="2"/>
            <a:r>
              <a:rPr lang="en-US" dirty="0"/>
              <a:t>Audience</a:t>
            </a:r>
          </a:p>
          <a:p>
            <a:pPr lvl="2"/>
            <a:r>
              <a:rPr lang="en-US" dirty="0"/>
              <a:t>Objectives</a:t>
            </a:r>
          </a:p>
          <a:p>
            <a:pPr lvl="2"/>
            <a:r>
              <a:rPr lang="en-US" dirty="0"/>
              <a:t> KPIs</a:t>
            </a:r>
          </a:p>
          <a:p>
            <a:pPr lvl="2"/>
            <a:r>
              <a:rPr lang="en-US" dirty="0"/>
              <a:t>SWOTs</a:t>
            </a:r>
          </a:p>
          <a:p>
            <a:pPr lvl="2"/>
            <a:r>
              <a:rPr lang="en-US" dirty="0"/>
              <a:t>Anything else</a:t>
            </a:r>
          </a:p>
          <a:p>
            <a:pPr lvl="1"/>
            <a:endParaRPr lang="en-US" dirty="0"/>
          </a:p>
        </p:txBody>
      </p:sp>
      <p:pic>
        <p:nvPicPr>
          <p:cNvPr id="14" name="Picture 13" descr="Close-up of market graph analysis">
            <a:extLst>
              <a:ext uri="{FF2B5EF4-FFF2-40B4-BE49-F238E27FC236}">
                <a16:creationId xmlns:a16="http://schemas.microsoft.com/office/drawing/2014/main" id="{A4ACE664-8B20-C0A5-CD0A-B6AEB7E2E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880" y="2746150"/>
            <a:ext cx="5822831" cy="3881887"/>
          </a:xfrm>
          <a:prstGeom prst="rect">
            <a:avLst/>
          </a:prstGeom>
        </p:spPr>
      </p:pic>
      <p:sp>
        <p:nvSpPr>
          <p:cNvPr id="15" name="TextBox 14">
            <a:extLst>
              <a:ext uri="{FF2B5EF4-FFF2-40B4-BE49-F238E27FC236}">
                <a16:creationId xmlns:a16="http://schemas.microsoft.com/office/drawing/2014/main" id="{B556F06D-DF4A-E0FD-92B0-A4633ABDD4F4}"/>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Tree>
    <p:extLst>
      <p:ext uri="{BB962C8B-B14F-4D97-AF65-F5344CB8AC3E}">
        <p14:creationId xmlns:p14="http://schemas.microsoft.com/office/powerpoint/2010/main" val="3980698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fade">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5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1" end="11"/>
                                            </p:txEl>
                                          </p:spTgt>
                                        </p:tgtEl>
                                        <p:attrNameLst>
                                          <p:attrName>style.visibility</p:attrName>
                                        </p:attrNameLst>
                                      </p:cBhvr>
                                      <p:to>
                                        <p:strVal val="visible"/>
                                      </p:to>
                                    </p:set>
                                    <p:animEffect transition="in" filter="fade">
                                      <p:cBhvr>
                                        <p:cTn id="42" dur="500"/>
                                        <p:tgtEl>
                                          <p:spTgt spid="10">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fade">
                                      <p:cBhvr>
                                        <p:cTn id="4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AB2220-F4AD-7D72-689F-4DFE05BEB88E}"/>
              </a:ext>
            </a:extLst>
          </p:cNvPr>
          <p:cNvSpPr/>
          <p:nvPr/>
        </p:nvSpPr>
        <p:spPr>
          <a:xfrm>
            <a:off x="4099559"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61846"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199751" y="-7621"/>
            <a:ext cx="2061847"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218BE53-15DE-D74F-4A5C-AE41839C11EB}"/>
              </a:ext>
            </a:extLst>
          </p:cNvPr>
          <p:cNvSpPr/>
          <p:nvPr/>
        </p:nvSpPr>
        <p:spPr>
          <a:xfrm>
            <a:off x="10261597" y="-10796"/>
            <a:ext cx="2047878"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ECA572D-836A-B03D-B3F8-9B96DFECF16E}"/>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2" name="TextBox 1">
            <a:extLst>
              <a:ext uri="{FF2B5EF4-FFF2-40B4-BE49-F238E27FC236}">
                <a16:creationId xmlns:a16="http://schemas.microsoft.com/office/drawing/2014/main" id="{EE7514BE-6AB0-48E5-8879-9C6CB44C543C}"/>
              </a:ext>
            </a:extLst>
          </p:cNvPr>
          <p:cNvSpPr txBox="1"/>
          <p:nvPr/>
        </p:nvSpPr>
        <p:spPr>
          <a:xfrm>
            <a:off x="8592499"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3" name="TextBox 2">
            <a:extLst>
              <a:ext uri="{FF2B5EF4-FFF2-40B4-BE49-F238E27FC236}">
                <a16:creationId xmlns:a16="http://schemas.microsoft.com/office/drawing/2014/main" id="{D75CD19C-931A-4AAA-944F-DFEE75D90D4A}"/>
              </a:ext>
            </a:extLst>
          </p:cNvPr>
          <p:cNvSpPr txBox="1"/>
          <p:nvPr/>
        </p:nvSpPr>
        <p:spPr>
          <a:xfrm>
            <a:off x="6549708"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4" name="TextBox 3">
            <a:extLst>
              <a:ext uri="{FF2B5EF4-FFF2-40B4-BE49-F238E27FC236}">
                <a16:creationId xmlns:a16="http://schemas.microsoft.com/office/drawing/2014/main" id="{366728FE-85D3-3FF7-1539-21C806210059}"/>
              </a:ext>
            </a:extLst>
          </p:cNvPr>
          <p:cNvSpPr txBox="1"/>
          <p:nvPr/>
        </p:nvSpPr>
        <p:spPr>
          <a:xfrm>
            <a:off x="4490084"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6" name="TextBox 5">
            <a:extLst>
              <a:ext uri="{FF2B5EF4-FFF2-40B4-BE49-F238E27FC236}">
                <a16:creationId xmlns:a16="http://schemas.microsoft.com/office/drawing/2014/main" id="{49213714-D70E-6B8E-19ED-8ABD7AE7DCB8}"/>
              </a:ext>
            </a:extLst>
          </p:cNvPr>
          <p:cNvSpPr txBox="1"/>
          <p:nvPr/>
        </p:nvSpPr>
        <p:spPr>
          <a:xfrm>
            <a:off x="2445068"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7" name="TextBox 6">
            <a:extLst>
              <a:ext uri="{FF2B5EF4-FFF2-40B4-BE49-F238E27FC236}">
                <a16:creationId xmlns:a16="http://schemas.microsoft.com/office/drawing/2014/main" id="{3367FA87-6727-E285-A787-2A787BC53741}"/>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9" name="TextBox 8">
            <a:extLst>
              <a:ext uri="{FF2B5EF4-FFF2-40B4-BE49-F238E27FC236}">
                <a16:creationId xmlns:a16="http://schemas.microsoft.com/office/drawing/2014/main" id="{B95FA79E-BAB7-08FF-9D16-997C54D9C8E1}"/>
              </a:ext>
            </a:extLst>
          </p:cNvPr>
          <p:cNvSpPr txBox="1"/>
          <p:nvPr/>
        </p:nvSpPr>
        <p:spPr>
          <a:xfrm>
            <a:off x="2199323"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10" name="TextBox 9">
            <a:extLst>
              <a:ext uri="{FF2B5EF4-FFF2-40B4-BE49-F238E27FC236}">
                <a16:creationId xmlns:a16="http://schemas.microsoft.com/office/drawing/2014/main" id="{572D0F91-DFC1-C994-1FC0-08294C5D4A08}"/>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1" name="TextBox 10">
            <a:extLst>
              <a:ext uri="{FF2B5EF4-FFF2-40B4-BE49-F238E27FC236}">
                <a16:creationId xmlns:a16="http://schemas.microsoft.com/office/drawing/2014/main" id="{2BB4CC29-2632-7A1D-F5EE-2A0C63D9A836}"/>
              </a:ext>
            </a:extLst>
          </p:cNvPr>
          <p:cNvSpPr txBox="1"/>
          <p:nvPr/>
        </p:nvSpPr>
        <p:spPr>
          <a:xfrm>
            <a:off x="8346754"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2" name="TextBox 11">
            <a:extLst>
              <a:ext uri="{FF2B5EF4-FFF2-40B4-BE49-F238E27FC236}">
                <a16:creationId xmlns:a16="http://schemas.microsoft.com/office/drawing/2014/main" id="{45127280-F680-C925-EA4B-80BCF5E5BE3E}"/>
              </a:ext>
            </a:extLst>
          </p:cNvPr>
          <p:cNvSpPr txBox="1"/>
          <p:nvPr/>
        </p:nvSpPr>
        <p:spPr>
          <a:xfrm>
            <a:off x="6303963"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3" name="TextBox 12">
            <a:extLst>
              <a:ext uri="{FF2B5EF4-FFF2-40B4-BE49-F238E27FC236}">
                <a16:creationId xmlns:a16="http://schemas.microsoft.com/office/drawing/2014/main" id="{F43FD93C-3BB3-13BC-8F08-B5E67196F563}"/>
              </a:ext>
            </a:extLst>
          </p:cNvPr>
          <p:cNvSpPr txBox="1"/>
          <p:nvPr/>
        </p:nvSpPr>
        <p:spPr>
          <a:xfrm>
            <a:off x="4244339"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4" name="TextBox 13">
            <a:extLst>
              <a:ext uri="{FF2B5EF4-FFF2-40B4-BE49-F238E27FC236}">
                <a16:creationId xmlns:a16="http://schemas.microsoft.com/office/drawing/2014/main" id="{FA6C962A-C404-21B7-7385-47975ACDA299}"/>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16" name="Rectangle 15">
            <a:extLst>
              <a:ext uri="{FF2B5EF4-FFF2-40B4-BE49-F238E27FC236}">
                <a16:creationId xmlns:a16="http://schemas.microsoft.com/office/drawing/2014/main" id="{50B2FFCB-A4F1-CE78-489D-BF72448E4E9E}"/>
              </a:ext>
            </a:extLst>
          </p:cNvPr>
          <p:cNvSpPr/>
          <p:nvPr/>
        </p:nvSpPr>
        <p:spPr>
          <a:xfrm>
            <a:off x="0" y="2494001"/>
            <a:ext cx="12300847"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0BBDA5B-2FBD-7011-BD14-E9979623600C}"/>
              </a:ext>
            </a:extLst>
          </p:cNvPr>
          <p:cNvSpPr txBox="1"/>
          <p:nvPr/>
        </p:nvSpPr>
        <p:spPr>
          <a:xfrm>
            <a:off x="210580" y="3932462"/>
            <a:ext cx="11894485" cy="646331"/>
          </a:xfrm>
          <a:prstGeom prst="rect">
            <a:avLst/>
          </a:prstGeom>
          <a:noFill/>
        </p:spPr>
        <p:txBody>
          <a:bodyPr wrap="square">
            <a:spAutoFit/>
          </a:bodyPr>
          <a:lstStyle/>
          <a:p>
            <a:pPr algn="ctr"/>
            <a:r>
              <a:rPr lang="en-US" sz="3600" kern="100" dirty="0">
                <a:latin typeface="Aptos" panose="020B0004020202020204" pitchFamily="34" charset="0"/>
                <a:cs typeface="Times New Roman" panose="02020603050405020304" pitchFamily="18" charset="0"/>
              </a:rPr>
              <a:t>Understanding your bias.</a:t>
            </a:r>
          </a:p>
        </p:txBody>
      </p:sp>
      <p:sp>
        <p:nvSpPr>
          <p:cNvPr id="20" name="TextBox 19">
            <a:extLst>
              <a:ext uri="{FF2B5EF4-FFF2-40B4-BE49-F238E27FC236}">
                <a16:creationId xmlns:a16="http://schemas.microsoft.com/office/drawing/2014/main" id="{5AD0A21E-A30D-822C-2E9B-6997E65B45EB}"/>
              </a:ext>
            </a:extLst>
          </p:cNvPr>
          <p:cNvSpPr txBox="1"/>
          <p:nvPr/>
        </p:nvSpPr>
        <p:spPr>
          <a:xfrm>
            <a:off x="210580" y="5732802"/>
            <a:ext cx="11894485" cy="646331"/>
          </a:xfrm>
          <a:prstGeom prst="rect">
            <a:avLst/>
          </a:prstGeom>
          <a:noFill/>
        </p:spPr>
        <p:txBody>
          <a:bodyPr wrap="square">
            <a:spAutoFit/>
          </a:bodyPr>
          <a:lstStyle/>
          <a:p>
            <a:pPr algn="ctr"/>
            <a:r>
              <a:rPr lang="en-US" sz="3600" kern="100" dirty="0">
                <a:latin typeface="Aptos" panose="020B0004020202020204" pitchFamily="34" charset="0"/>
                <a:cs typeface="Times New Roman" panose="02020603050405020304" pitchFamily="18" charset="0"/>
              </a:rPr>
              <a:t>Needs Analysis ties it all together. </a:t>
            </a:r>
            <a:endParaRPr lang="en-US" sz="3600" dirty="0"/>
          </a:p>
        </p:txBody>
      </p:sp>
      <p:sp>
        <p:nvSpPr>
          <p:cNvPr id="21" name="TextBox 20">
            <a:extLst>
              <a:ext uri="{FF2B5EF4-FFF2-40B4-BE49-F238E27FC236}">
                <a16:creationId xmlns:a16="http://schemas.microsoft.com/office/drawing/2014/main" id="{D24ACA08-6430-EC48-4098-9C2533D7E3BE}"/>
              </a:ext>
            </a:extLst>
          </p:cNvPr>
          <p:cNvSpPr txBox="1"/>
          <p:nvPr/>
        </p:nvSpPr>
        <p:spPr>
          <a:xfrm>
            <a:off x="210580" y="4532575"/>
            <a:ext cx="11894485" cy="646331"/>
          </a:xfrm>
          <a:prstGeom prst="rect">
            <a:avLst/>
          </a:prstGeom>
          <a:noFill/>
        </p:spPr>
        <p:txBody>
          <a:bodyPr wrap="square">
            <a:spAutoFit/>
          </a:bodyPr>
          <a:lstStyle/>
          <a:p>
            <a:pPr algn="ctr"/>
            <a:r>
              <a:rPr lang="en-US" sz="3600" kern="100" dirty="0">
                <a:latin typeface="Aptos" panose="020B0004020202020204" pitchFamily="34" charset="0"/>
                <a:cs typeface="Times New Roman" panose="02020603050405020304" pitchFamily="18" charset="0"/>
              </a:rPr>
              <a:t>Measurement the student and the class </a:t>
            </a:r>
            <a:endParaRPr lang="en-US" sz="3600" dirty="0"/>
          </a:p>
        </p:txBody>
      </p:sp>
      <p:sp>
        <p:nvSpPr>
          <p:cNvPr id="22" name="TextBox 21">
            <a:extLst>
              <a:ext uri="{FF2B5EF4-FFF2-40B4-BE49-F238E27FC236}">
                <a16:creationId xmlns:a16="http://schemas.microsoft.com/office/drawing/2014/main" id="{988EF5BD-8516-33AE-4F1D-069B1301E749}"/>
              </a:ext>
            </a:extLst>
          </p:cNvPr>
          <p:cNvSpPr txBox="1"/>
          <p:nvPr/>
        </p:nvSpPr>
        <p:spPr>
          <a:xfrm>
            <a:off x="210580" y="3332349"/>
            <a:ext cx="11894485" cy="646331"/>
          </a:xfrm>
          <a:prstGeom prst="rect">
            <a:avLst/>
          </a:prstGeom>
          <a:noFill/>
        </p:spPr>
        <p:txBody>
          <a:bodyPr wrap="square">
            <a:spAutoFit/>
          </a:bodyPr>
          <a:lstStyle/>
          <a:p>
            <a:pPr algn="ctr"/>
            <a:r>
              <a:rPr lang="en-US" sz="3600" kern="100" dirty="0">
                <a:latin typeface="Aptos" panose="020B0004020202020204" pitchFamily="34" charset="0"/>
                <a:cs typeface="Times New Roman" panose="02020603050405020304" pitchFamily="18" charset="0"/>
              </a:rPr>
              <a:t>Collaboration leads to coownership, leads to buy in.</a:t>
            </a:r>
          </a:p>
        </p:txBody>
      </p:sp>
      <p:sp>
        <p:nvSpPr>
          <p:cNvPr id="23" name="TextBox 22">
            <a:extLst>
              <a:ext uri="{FF2B5EF4-FFF2-40B4-BE49-F238E27FC236}">
                <a16:creationId xmlns:a16="http://schemas.microsoft.com/office/drawing/2014/main" id="{FC9251E2-C1CC-876D-4C57-32CC949C5844}"/>
              </a:ext>
            </a:extLst>
          </p:cNvPr>
          <p:cNvSpPr txBox="1"/>
          <p:nvPr/>
        </p:nvSpPr>
        <p:spPr>
          <a:xfrm>
            <a:off x="210580" y="5132688"/>
            <a:ext cx="11894485" cy="646331"/>
          </a:xfrm>
          <a:prstGeom prst="rect">
            <a:avLst/>
          </a:prstGeom>
          <a:noFill/>
        </p:spPr>
        <p:txBody>
          <a:bodyPr wrap="square">
            <a:spAutoFit/>
          </a:bodyPr>
          <a:lstStyle/>
          <a:p>
            <a:pPr algn="ctr"/>
            <a:r>
              <a:rPr lang="en-US" sz="3600" kern="100" dirty="0">
                <a:latin typeface="Aptos" panose="020B0004020202020204" pitchFamily="34" charset="0"/>
                <a:cs typeface="Times New Roman" panose="02020603050405020304" pitchFamily="18" charset="0"/>
              </a:rPr>
              <a:t>Be the Example.</a:t>
            </a:r>
          </a:p>
        </p:txBody>
      </p:sp>
      <p:sp>
        <p:nvSpPr>
          <p:cNvPr id="24" name="TextBox 23">
            <a:extLst>
              <a:ext uri="{FF2B5EF4-FFF2-40B4-BE49-F238E27FC236}">
                <a16:creationId xmlns:a16="http://schemas.microsoft.com/office/drawing/2014/main" id="{0D34BDDE-915D-A422-4A8D-4B65C9D4F3CC}"/>
              </a:ext>
            </a:extLst>
          </p:cNvPr>
          <p:cNvSpPr txBox="1"/>
          <p:nvPr/>
        </p:nvSpPr>
        <p:spPr>
          <a:xfrm>
            <a:off x="210580" y="2732236"/>
            <a:ext cx="11894485" cy="646331"/>
          </a:xfrm>
          <a:prstGeom prst="rect">
            <a:avLst/>
          </a:prstGeom>
          <a:noFill/>
        </p:spPr>
        <p:txBody>
          <a:bodyPr wrap="square">
            <a:spAutoFit/>
          </a:bodyPr>
          <a:lstStyle/>
          <a:p>
            <a:pPr algn="ctr"/>
            <a:r>
              <a:rPr lang="en-US" sz="3600" kern="100" dirty="0">
                <a:effectLst/>
                <a:latin typeface="Aptos" panose="020B0004020202020204" pitchFamily="34" charset="0"/>
                <a:ea typeface="Aptos" panose="020B0004020202020204" pitchFamily="34" charset="0"/>
                <a:cs typeface="Times New Roman" panose="02020603050405020304" pitchFamily="18" charset="0"/>
              </a:rPr>
              <a:t>Alignment with business and customer needs.</a:t>
            </a:r>
          </a:p>
        </p:txBody>
      </p:sp>
    </p:spTree>
    <p:extLst>
      <p:ext uri="{BB962C8B-B14F-4D97-AF65-F5344CB8AC3E}">
        <p14:creationId xmlns:p14="http://schemas.microsoft.com/office/powerpoint/2010/main" val="4159760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P spid="10" grpId="0"/>
      <p:bldP spid="11" grpId="0"/>
      <p:bldP spid="12" grpId="0"/>
      <p:bldP spid="13" grpId="0"/>
      <p:bldP spid="14"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08EC1B3C-57AC-08D6-86F0-765F63859D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18" r="3719"/>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9F4081-D9AD-1928-EAA9-72F6699CAF40}"/>
              </a:ext>
            </a:extLst>
          </p:cNvPr>
          <p:cNvSpPr>
            <a:spLocks noGrp="1"/>
          </p:cNvSpPr>
          <p:nvPr>
            <p:ph type="title"/>
          </p:nvPr>
        </p:nvSpPr>
        <p:spPr>
          <a:xfrm>
            <a:off x="7935402" y="743447"/>
            <a:ext cx="4094673" cy="3692028"/>
          </a:xfrm>
          <a:noFill/>
        </p:spPr>
        <p:txBody>
          <a:bodyPr vert="horz" lIns="91440" tIns="45720" rIns="91440" bIns="45720" rtlCol="0" anchor="b">
            <a:normAutofit/>
          </a:bodyPr>
          <a:lstStyle/>
          <a:p>
            <a:r>
              <a:rPr lang="en-US" sz="5200" dirty="0"/>
              <a:t>Measurement</a:t>
            </a:r>
          </a:p>
        </p:txBody>
      </p:sp>
    </p:spTree>
    <p:extLst>
      <p:ext uri="{BB962C8B-B14F-4D97-AF65-F5344CB8AC3E}">
        <p14:creationId xmlns:p14="http://schemas.microsoft.com/office/powerpoint/2010/main" val="138447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F417-DB4C-FAB8-AA37-C1400C4E287E}"/>
              </a:ext>
            </a:extLst>
          </p:cNvPr>
          <p:cNvSpPr>
            <a:spLocks noGrp="1"/>
          </p:cNvSpPr>
          <p:nvPr>
            <p:ph type="title"/>
          </p:nvPr>
        </p:nvSpPr>
        <p:spPr>
          <a:xfrm>
            <a:off x="838200" y="377825"/>
            <a:ext cx="10515600" cy="1325563"/>
          </a:xfrm>
        </p:spPr>
        <p:txBody>
          <a:bodyPr>
            <a:normAutofit/>
          </a:bodyPr>
          <a:lstStyle/>
          <a:p>
            <a:r>
              <a:rPr lang="en-US" sz="4000" kern="100">
                <a:effectLst/>
                <a:latin typeface="Aptos" panose="020B0004020202020204" pitchFamily="34" charset="0"/>
                <a:ea typeface="Aptos" panose="020B0004020202020204" pitchFamily="34" charset="0"/>
                <a:cs typeface="Times New Roman" panose="02020603050405020304" pitchFamily="18" charset="0"/>
              </a:rPr>
              <a:t>Measurement</a:t>
            </a:r>
            <a:endParaRPr lang="en-US" sz="4000" dirty="0"/>
          </a:p>
        </p:txBody>
      </p:sp>
      <p:sp>
        <p:nvSpPr>
          <p:cNvPr id="3" name="Content Placeholder 2">
            <a:extLst>
              <a:ext uri="{FF2B5EF4-FFF2-40B4-BE49-F238E27FC236}">
                <a16:creationId xmlns:a16="http://schemas.microsoft.com/office/drawing/2014/main" id="{834FD7AD-B316-3660-9A54-92293D8BEFEB}"/>
              </a:ext>
            </a:extLst>
          </p:cNvPr>
          <p:cNvSpPr>
            <a:spLocks noGrp="1"/>
          </p:cNvSpPr>
          <p:nvPr>
            <p:ph idx="1"/>
          </p:nvPr>
        </p:nvSpPr>
        <p:spPr>
          <a:xfrm>
            <a:off x="838200" y="1825624"/>
            <a:ext cx="5257800" cy="4773583"/>
          </a:xfrm>
        </p:spPr>
        <p:txBody>
          <a:bodyPr>
            <a:normAutofit fontScale="70000" lnSpcReduction="20000"/>
          </a:bodyPr>
          <a:lstStyle/>
          <a:p>
            <a:r>
              <a:rPr lang="en-US" dirty="0"/>
              <a:t>Starts at the needs analysis.</a:t>
            </a:r>
          </a:p>
          <a:p>
            <a:pPr lvl="1"/>
            <a:r>
              <a:rPr lang="en-US" dirty="0"/>
              <a:t>Identify the behaviors and how to measure them.</a:t>
            </a:r>
          </a:p>
          <a:p>
            <a:pPr lvl="1"/>
            <a:endParaRPr lang="en-US" dirty="0"/>
          </a:p>
          <a:p>
            <a:r>
              <a:rPr lang="en-US" dirty="0"/>
              <a:t>I use Bloom’s Taxonomy for this:</a:t>
            </a:r>
          </a:p>
          <a:p>
            <a:endParaRPr lang="en-US" dirty="0"/>
          </a:p>
          <a:p>
            <a:pPr lvl="1"/>
            <a:r>
              <a:rPr lang="en-US" dirty="0"/>
              <a:t>Remember </a:t>
            </a:r>
          </a:p>
          <a:p>
            <a:pPr lvl="2"/>
            <a:r>
              <a:rPr lang="en-US" dirty="0"/>
              <a:t>Simple tests, multiple choice.</a:t>
            </a:r>
          </a:p>
          <a:p>
            <a:pPr lvl="1"/>
            <a:r>
              <a:rPr lang="en-US" dirty="0"/>
              <a:t>Understand </a:t>
            </a:r>
          </a:p>
          <a:p>
            <a:pPr lvl="2"/>
            <a:r>
              <a:rPr lang="en-US" dirty="0"/>
              <a:t>Explain to me.</a:t>
            </a:r>
          </a:p>
          <a:p>
            <a:pPr lvl="1"/>
            <a:r>
              <a:rPr lang="en-US" dirty="0"/>
              <a:t>Apply </a:t>
            </a:r>
          </a:p>
          <a:p>
            <a:pPr lvl="2"/>
            <a:r>
              <a:rPr lang="en-US" dirty="0"/>
              <a:t>The test might have the behavior done.  Example: Assemble the  equipment, clear the room.</a:t>
            </a:r>
          </a:p>
          <a:p>
            <a:pPr lvl="1"/>
            <a:r>
              <a:rPr lang="en-US" dirty="0"/>
              <a:t>Analyze </a:t>
            </a:r>
          </a:p>
          <a:p>
            <a:pPr lvl="2"/>
            <a:r>
              <a:rPr lang="en-US" dirty="0"/>
              <a:t>Troubleshoot scenario.  Example: Find the weakness.</a:t>
            </a:r>
          </a:p>
          <a:p>
            <a:pPr lvl="1"/>
            <a:r>
              <a:rPr lang="en-US" dirty="0"/>
              <a:t>Evaluate </a:t>
            </a:r>
          </a:p>
          <a:p>
            <a:pPr lvl="2"/>
            <a:r>
              <a:rPr lang="en-US" dirty="0"/>
              <a:t>Scenario: Fix the weakness.</a:t>
            </a:r>
          </a:p>
          <a:p>
            <a:pPr lvl="1"/>
            <a:r>
              <a:rPr lang="en-US" dirty="0"/>
              <a:t>Create   </a:t>
            </a:r>
          </a:p>
          <a:p>
            <a:pPr lvl="2"/>
            <a:r>
              <a:rPr lang="en-US" dirty="0"/>
              <a:t>Create a plan.</a:t>
            </a:r>
          </a:p>
          <a:p>
            <a:endParaRPr lang="en-US" dirty="0"/>
          </a:p>
        </p:txBody>
      </p:sp>
      <p:grpSp>
        <p:nvGrpSpPr>
          <p:cNvPr id="5" name="Group 4">
            <a:extLst>
              <a:ext uri="{FF2B5EF4-FFF2-40B4-BE49-F238E27FC236}">
                <a16:creationId xmlns:a16="http://schemas.microsoft.com/office/drawing/2014/main" id="{E131B1FF-2288-3324-BEEA-716A100CEA24}"/>
              </a:ext>
            </a:extLst>
          </p:cNvPr>
          <p:cNvGrpSpPr/>
          <p:nvPr/>
        </p:nvGrpSpPr>
        <p:grpSpPr>
          <a:xfrm>
            <a:off x="5848710" y="1825624"/>
            <a:ext cx="6191250" cy="3820603"/>
            <a:chOff x="5848710" y="1825624"/>
            <a:chExt cx="6191250" cy="3820603"/>
          </a:xfrm>
        </p:grpSpPr>
        <p:pic>
          <p:nvPicPr>
            <p:cNvPr id="3074" name="Picture 2" descr="Bloom's Taxonomy">
              <a:extLst>
                <a:ext uri="{FF2B5EF4-FFF2-40B4-BE49-F238E27FC236}">
                  <a16:creationId xmlns:a16="http://schemas.microsoft.com/office/drawing/2014/main" id="{A76A75BD-F2E2-5273-399E-5A017B53D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710" y="1825624"/>
              <a:ext cx="6191250"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CF142C-96CB-50A1-2553-B4C820C3616E}"/>
                </a:ext>
              </a:extLst>
            </p:cNvPr>
            <p:cNvSpPr/>
            <p:nvPr/>
          </p:nvSpPr>
          <p:spPr>
            <a:xfrm>
              <a:off x="7504981" y="5152784"/>
              <a:ext cx="2708695" cy="493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679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F417-DB4C-FAB8-AA37-C1400C4E287E}"/>
              </a:ext>
            </a:extLst>
          </p:cNvPr>
          <p:cNvSpPr>
            <a:spLocks noGrp="1"/>
          </p:cNvSpPr>
          <p:nvPr>
            <p:ph type="title"/>
          </p:nvPr>
        </p:nvSpPr>
        <p:spPr>
          <a:xfrm>
            <a:off x="838200" y="377825"/>
            <a:ext cx="10515600" cy="1325563"/>
          </a:xfrm>
        </p:spPr>
        <p:txBody>
          <a:bodyPr>
            <a:normAutofit/>
          </a:bodyPr>
          <a:lstStyle/>
          <a:p>
            <a:r>
              <a:rPr lang="en-US" sz="40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sz="4000" dirty="0"/>
          </a:p>
        </p:txBody>
      </p:sp>
      <p:sp>
        <p:nvSpPr>
          <p:cNvPr id="4" name="Rectangle: Rounded Corners 3">
            <a:extLst>
              <a:ext uri="{FF2B5EF4-FFF2-40B4-BE49-F238E27FC236}">
                <a16:creationId xmlns:a16="http://schemas.microsoft.com/office/drawing/2014/main" id="{BFE8F1F7-74D9-32E5-9886-65F7FAA9B995}"/>
              </a:ext>
            </a:extLst>
          </p:cNvPr>
          <p:cNvSpPr/>
          <p:nvPr/>
        </p:nvSpPr>
        <p:spPr>
          <a:xfrm>
            <a:off x="720309" y="2058676"/>
            <a:ext cx="2396564"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Reaction</a:t>
            </a:r>
          </a:p>
        </p:txBody>
      </p:sp>
      <p:sp>
        <p:nvSpPr>
          <p:cNvPr id="5" name="Rectangle: Rounded Corners 4">
            <a:extLst>
              <a:ext uri="{FF2B5EF4-FFF2-40B4-BE49-F238E27FC236}">
                <a16:creationId xmlns:a16="http://schemas.microsoft.com/office/drawing/2014/main" id="{3867D189-07B4-2932-788A-37EE16DCC4E9}"/>
              </a:ext>
            </a:extLst>
          </p:cNvPr>
          <p:cNvSpPr/>
          <p:nvPr/>
        </p:nvSpPr>
        <p:spPr>
          <a:xfrm>
            <a:off x="720308" y="3074029"/>
            <a:ext cx="2396564"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Learning</a:t>
            </a:r>
          </a:p>
        </p:txBody>
      </p:sp>
      <p:sp>
        <p:nvSpPr>
          <p:cNvPr id="6" name="Rectangle: Rounded Corners 5">
            <a:extLst>
              <a:ext uri="{FF2B5EF4-FFF2-40B4-BE49-F238E27FC236}">
                <a16:creationId xmlns:a16="http://schemas.microsoft.com/office/drawing/2014/main" id="{BC979A64-92CF-81F8-3181-DE2EC24F7D04}"/>
              </a:ext>
            </a:extLst>
          </p:cNvPr>
          <p:cNvSpPr/>
          <p:nvPr/>
        </p:nvSpPr>
        <p:spPr>
          <a:xfrm>
            <a:off x="720307" y="4115260"/>
            <a:ext cx="2396564"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Behavior</a:t>
            </a:r>
          </a:p>
        </p:txBody>
      </p:sp>
      <p:sp>
        <p:nvSpPr>
          <p:cNvPr id="7" name="Rectangle: Rounded Corners 6">
            <a:extLst>
              <a:ext uri="{FF2B5EF4-FFF2-40B4-BE49-F238E27FC236}">
                <a16:creationId xmlns:a16="http://schemas.microsoft.com/office/drawing/2014/main" id="{B1FB2E50-12D8-79E6-8B64-DC50746F1E5F}"/>
              </a:ext>
            </a:extLst>
          </p:cNvPr>
          <p:cNvSpPr/>
          <p:nvPr/>
        </p:nvSpPr>
        <p:spPr>
          <a:xfrm>
            <a:off x="720307" y="5166034"/>
            <a:ext cx="2396564"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8" name="Rectangle: Rounded Corners 7">
            <a:extLst>
              <a:ext uri="{FF2B5EF4-FFF2-40B4-BE49-F238E27FC236}">
                <a16:creationId xmlns:a16="http://schemas.microsoft.com/office/drawing/2014/main" id="{DE0886A9-77BD-955F-0778-DB81B3C0F6EA}"/>
              </a:ext>
            </a:extLst>
          </p:cNvPr>
          <p:cNvSpPr/>
          <p:nvPr/>
        </p:nvSpPr>
        <p:spPr>
          <a:xfrm>
            <a:off x="3127859" y="2051881"/>
            <a:ext cx="5817735"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learner's initial reaction to the training.</a:t>
            </a:r>
          </a:p>
        </p:txBody>
      </p:sp>
      <p:sp>
        <p:nvSpPr>
          <p:cNvPr id="9" name="Rectangle: Rounded Corners 8">
            <a:extLst>
              <a:ext uri="{FF2B5EF4-FFF2-40B4-BE49-F238E27FC236}">
                <a16:creationId xmlns:a16="http://schemas.microsoft.com/office/drawing/2014/main" id="{AED1EA1B-8C4B-1B0F-9673-EFE60EA5DBE6}"/>
              </a:ext>
            </a:extLst>
          </p:cNvPr>
          <p:cNvSpPr/>
          <p:nvPr/>
        </p:nvSpPr>
        <p:spPr>
          <a:xfrm>
            <a:off x="3127856" y="3065175"/>
            <a:ext cx="5817735"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the learner understood the content.</a:t>
            </a:r>
          </a:p>
        </p:txBody>
      </p:sp>
      <p:sp>
        <p:nvSpPr>
          <p:cNvPr id="10" name="Rectangle: Rounded Corners 9">
            <a:extLst>
              <a:ext uri="{FF2B5EF4-FFF2-40B4-BE49-F238E27FC236}">
                <a16:creationId xmlns:a16="http://schemas.microsoft.com/office/drawing/2014/main" id="{B19ECC0C-9E51-12AF-21C9-6A598C7A38DB}"/>
              </a:ext>
            </a:extLst>
          </p:cNvPr>
          <p:cNvSpPr/>
          <p:nvPr/>
        </p:nvSpPr>
        <p:spPr>
          <a:xfrm>
            <a:off x="3127855" y="4115721"/>
            <a:ext cx="5817735"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the training has been used on the job.</a:t>
            </a:r>
          </a:p>
        </p:txBody>
      </p:sp>
      <p:sp>
        <p:nvSpPr>
          <p:cNvPr id="11" name="Rectangle: Rounded Corners 10">
            <a:extLst>
              <a:ext uri="{FF2B5EF4-FFF2-40B4-BE49-F238E27FC236}">
                <a16:creationId xmlns:a16="http://schemas.microsoft.com/office/drawing/2014/main" id="{90422B1B-5B41-5F88-0B38-7B3614365B20}"/>
              </a:ext>
            </a:extLst>
          </p:cNvPr>
          <p:cNvSpPr/>
          <p:nvPr/>
        </p:nvSpPr>
        <p:spPr>
          <a:xfrm>
            <a:off x="3127857" y="5166034"/>
            <a:ext cx="5817733" cy="818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company outcomes occurred.</a:t>
            </a:r>
          </a:p>
        </p:txBody>
      </p:sp>
      <p:sp>
        <p:nvSpPr>
          <p:cNvPr id="13" name="Content Placeholder 12">
            <a:extLst>
              <a:ext uri="{FF2B5EF4-FFF2-40B4-BE49-F238E27FC236}">
                <a16:creationId xmlns:a16="http://schemas.microsoft.com/office/drawing/2014/main" id="{62E3756D-9C3F-1E35-467F-F1844C71AC18}"/>
              </a:ext>
            </a:extLst>
          </p:cNvPr>
          <p:cNvSpPr>
            <a:spLocks noGrp="1"/>
          </p:cNvSpPr>
          <p:nvPr>
            <p:ph idx="1"/>
          </p:nvPr>
        </p:nvSpPr>
        <p:spPr>
          <a:xfrm>
            <a:off x="838200" y="1446063"/>
            <a:ext cx="10515600" cy="701914"/>
          </a:xfrm>
        </p:spPr>
        <p:txBody>
          <a:bodyPr/>
          <a:lstStyle/>
          <a:p>
            <a:pPr marL="0" indent="0">
              <a:buNone/>
            </a:pPr>
            <a:r>
              <a:rPr lang="en-US" dirty="0"/>
              <a:t>The Kirkpatrick Model – 4 Levels of Training Evaluation</a:t>
            </a:r>
          </a:p>
        </p:txBody>
      </p:sp>
      <p:sp>
        <p:nvSpPr>
          <p:cNvPr id="15" name="Right Brace 14">
            <a:extLst>
              <a:ext uri="{FF2B5EF4-FFF2-40B4-BE49-F238E27FC236}">
                <a16:creationId xmlns:a16="http://schemas.microsoft.com/office/drawing/2014/main" id="{BA553682-4452-1C9C-3BFF-F586B63B693C}"/>
              </a:ext>
            </a:extLst>
          </p:cNvPr>
          <p:cNvSpPr/>
          <p:nvPr/>
        </p:nvSpPr>
        <p:spPr>
          <a:xfrm>
            <a:off x="9063483" y="2058676"/>
            <a:ext cx="822390" cy="18334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1DEC8727-2374-2C67-45E2-5472276E6978}"/>
              </a:ext>
            </a:extLst>
          </p:cNvPr>
          <p:cNvSpPr txBox="1"/>
          <p:nvPr/>
        </p:nvSpPr>
        <p:spPr>
          <a:xfrm>
            <a:off x="9885872" y="2645368"/>
            <a:ext cx="2306127" cy="646331"/>
          </a:xfrm>
          <a:prstGeom prst="rect">
            <a:avLst/>
          </a:prstGeom>
          <a:noFill/>
        </p:spPr>
        <p:txBody>
          <a:bodyPr wrap="square" rtlCol="0">
            <a:spAutoFit/>
          </a:bodyPr>
          <a:lstStyle/>
          <a:p>
            <a:r>
              <a:rPr lang="en-US" dirty="0"/>
              <a:t>Data is easy to get.  </a:t>
            </a:r>
          </a:p>
          <a:p>
            <a:r>
              <a:rPr lang="en-US" dirty="0"/>
              <a:t>In-class test.</a:t>
            </a:r>
          </a:p>
        </p:txBody>
      </p:sp>
      <p:sp>
        <p:nvSpPr>
          <p:cNvPr id="17" name="Right Brace 16">
            <a:extLst>
              <a:ext uri="{FF2B5EF4-FFF2-40B4-BE49-F238E27FC236}">
                <a16:creationId xmlns:a16="http://schemas.microsoft.com/office/drawing/2014/main" id="{F1AA97F7-73A3-3846-EC4A-E599549CD43C}"/>
              </a:ext>
            </a:extLst>
          </p:cNvPr>
          <p:cNvSpPr/>
          <p:nvPr/>
        </p:nvSpPr>
        <p:spPr>
          <a:xfrm>
            <a:off x="9063483" y="4115260"/>
            <a:ext cx="822390" cy="18334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0F228A2-89A3-A2F6-55EA-46CED872FBDF}"/>
              </a:ext>
            </a:extLst>
          </p:cNvPr>
          <p:cNvSpPr txBox="1"/>
          <p:nvPr/>
        </p:nvSpPr>
        <p:spPr>
          <a:xfrm>
            <a:off x="9885873" y="4570341"/>
            <a:ext cx="2306127" cy="923330"/>
          </a:xfrm>
          <a:prstGeom prst="rect">
            <a:avLst/>
          </a:prstGeom>
          <a:noFill/>
        </p:spPr>
        <p:txBody>
          <a:bodyPr wrap="square" rtlCol="0">
            <a:spAutoFit/>
          </a:bodyPr>
          <a:lstStyle/>
          <a:p>
            <a:r>
              <a:rPr lang="en-US" dirty="0"/>
              <a:t>Much harder to get good data for a measurement.</a:t>
            </a:r>
          </a:p>
        </p:txBody>
      </p:sp>
    </p:spTree>
    <p:extLst>
      <p:ext uri="{BB962C8B-B14F-4D97-AF65-F5344CB8AC3E}">
        <p14:creationId xmlns:p14="http://schemas.microsoft.com/office/powerpoint/2010/main" val="221010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uzzles in brain">
            <a:extLst>
              <a:ext uri="{FF2B5EF4-FFF2-40B4-BE49-F238E27FC236}">
                <a16:creationId xmlns:a16="http://schemas.microsoft.com/office/drawing/2014/main" id="{8FDAFF58-6A82-F85E-D1A4-A0880D42A776}"/>
              </a:ext>
            </a:extLst>
          </p:cNvPr>
          <p:cNvPicPr>
            <a:picLocks noChangeAspect="1"/>
          </p:cNvPicPr>
          <p:nvPr/>
        </p:nvPicPr>
        <p:blipFill>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5F417-DB4C-FAB8-AA37-C1400C4E287E}"/>
              </a:ext>
            </a:extLst>
          </p:cNvPr>
          <p:cNvSpPr>
            <a:spLocks noGrp="1"/>
          </p:cNvSpPr>
          <p:nvPr>
            <p:ph type="title"/>
          </p:nvPr>
        </p:nvSpPr>
        <p:spPr>
          <a:xfrm>
            <a:off x="7531610" y="365125"/>
            <a:ext cx="3822189" cy="1899912"/>
          </a:xfrm>
        </p:spPr>
        <p:txBody>
          <a:bodyPr>
            <a:normAutofit/>
          </a:bodyPr>
          <a:lstStyle/>
          <a:p>
            <a:r>
              <a:rPr lang="en-US" sz="4000" b="1" dirty="0"/>
              <a:t>Remember:</a:t>
            </a:r>
          </a:p>
        </p:txBody>
      </p:sp>
      <p:sp>
        <p:nvSpPr>
          <p:cNvPr id="13" name="Content Placeholder 12">
            <a:extLst>
              <a:ext uri="{FF2B5EF4-FFF2-40B4-BE49-F238E27FC236}">
                <a16:creationId xmlns:a16="http://schemas.microsoft.com/office/drawing/2014/main" id="{62E3756D-9C3F-1E35-467F-F1844C71AC18}"/>
              </a:ext>
            </a:extLst>
          </p:cNvPr>
          <p:cNvSpPr>
            <a:spLocks noGrp="1"/>
          </p:cNvSpPr>
          <p:nvPr>
            <p:ph idx="1"/>
          </p:nvPr>
        </p:nvSpPr>
        <p:spPr>
          <a:xfrm>
            <a:off x="7531610" y="2434201"/>
            <a:ext cx="3822189" cy="3742762"/>
          </a:xfrm>
        </p:spPr>
        <p:txBody>
          <a:bodyPr>
            <a:normAutofit/>
          </a:bodyPr>
          <a:lstStyle/>
          <a:p>
            <a:pPr marL="0" indent="0">
              <a:buNone/>
            </a:pPr>
            <a:r>
              <a:rPr lang="en-US" sz="3200" dirty="0"/>
              <a:t>Measurement is not just to test the student but also ensures the training is addressing the behaviors and is working.</a:t>
            </a:r>
          </a:p>
        </p:txBody>
      </p:sp>
    </p:spTree>
    <p:extLst>
      <p:ext uri="{BB962C8B-B14F-4D97-AF65-F5344CB8AC3E}">
        <p14:creationId xmlns:p14="http://schemas.microsoft.com/office/powerpoint/2010/main" val="318715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erial photo of NREL's South Table Mountain campus buildings and surrounding community">
            <a:extLst>
              <a:ext uri="{FF2B5EF4-FFF2-40B4-BE49-F238E27FC236}">
                <a16:creationId xmlns:a16="http://schemas.microsoft.com/office/drawing/2014/main" id="{9706E561-D3BE-142C-0D02-6AC7C190B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07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1D58EE86-EC8E-1030-6CF7-A897648A5543}"/>
              </a:ext>
            </a:extLst>
          </p:cNvPr>
          <p:cNvSpPr/>
          <p:nvPr/>
        </p:nvSpPr>
        <p:spPr>
          <a:xfrm>
            <a:off x="-21031200" y="-84785200"/>
            <a:ext cx="243332000" cy="159461200"/>
          </a:xfrm>
          <a:custGeom>
            <a:avLst/>
            <a:gdLst/>
            <a:ahLst/>
            <a:cxnLst/>
            <a:rect l="l" t="t" r="r" b="b"/>
            <a:pathLst>
              <a:path w="12192000" h="6858000">
                <a:moveTo>
                  <a:pt x="1367620" y="2960880"/>
                </a:moveTo>
                <a:lnTo>
                  <a:pt x="1618460" y="3636411"/>
                </a:lnTo>
                <a:lnTo>
                  <a:pt x="1121746" y="3636411"/>
                </a:lnTo>
                <a:close/>
                <a:moveTo>
                  <a:pt x="9982293" y="2536190"/>
                </a:moveTo>
                <a:lnTo>
                  <a:pt x="9982293" y="4356646"/>
                </a:lnTo>
                <a:lnTo>
                  <a:pt x="10323784" y="4356646"/>
                </a:lnTo>
                <a:lnTo>
                  <a:pt x="10323784" y="3169500"/>
                </a:lnTo>
                <a:lnTo>
                  <a:pt x="11057679" y="4356646"/>
                </a:lnTo>
                <a:lnTo>
                  <a:pt x="11426489" y="4356646"/>
                </a:lnTo>
                <a:lnTo>
                  <a:pt x="11426489" y="2536190"/>
                </a:lnTo>
                <a:lnTo>
                  <a:pt x="11084998" y="2536190"/>
                </a:lnTo>
                <a:lnTo>
                  <a:pt x="11084998" y="3751897"/>
                </a:lnTo>
                <a:lnTo>
                  <a:pt x="10339927" y="2536190"/>
                </a:lnTo>
                <a:close/>
                <a:moveTo>
                  <a:pt x="8283118" y="2536190"/>
                </a:moveTo>
                <a:lnTo>
                  <a:pt x="8283118" y="4356646"/>
                </a:lnTo>
                <a:lnTo>
                  <a:pt x="9667708" y="4356646"/>
                </a:lnTo>
                <a:lnTo>
                  <a:pt x="9667708" y="4049925"/>
                </a:lnTo>
                <a:lnTo>
                  <a:pt x="8650686" y="4049925"/>
                </a:lnTo>
                <a:lnTo>
                  <a:pt x="8650686" y="3554453"/>
                </a:lnTo>
                <a:lnTo>
                  <a:pt x="9564639" y="3554453"/>
                </a:lnTo>
                <a:lnTo>
                  <a:pt x="9564639" y="3247733"/>
                </a:lnTo>
                <a:lnTo>
                  <a:pt x="8650686" y="3247733"/>
                </a:lnTo>
                <a:lnTo>
                  <a:pt x="8650686" y="2844152"/>
                </a:lnTo>
                <a:lnTo>
                  <a:pt x="9632938" y="2844152"/>
                </a:lnTo>
                <a:lnTo>
                  <a:pt x="9632938" y="2536190"/>
                </a:lnTo>
                <a:close/>
                <a:moveTo>
                  <a:pt x="6163601" y="2536190"/>
                </a:moveTo>
                <a:lnTo>
                  <a:pt x="6163601" y="4356646"/>
                </a:lnTo>
                <a:lnTo>
                  <a:pt x="6505092" y="4356646"/>
                </a:lnTo>
                <a:lnTo>
                  <a:pt x="6505092" y="2923627"/>
                </a:lnTo>
                <a:lnTo>
                  <a:pt x="6865209" y="4356646"/>
                </a:lnTo>
                <a:lnTo>
                  <a:pt x="7219118" y="4356646"/>
                </a:lnTo>
                <a:lnTo>
                  <a:pt x="7580477" y="2923627"/>
                </a:lnTo>
                <a:lnTo>
                  <a:pt x="7580477" y="4356646"/>
                </a:lnTo>
                <a:lnTo>
                  <a:pt x="7921968" y="4356646"/>
                </a:lnTo>
                <a:lnTo>
                  <a:pt x="7921968" y="2536190"/>
                </a:lnTo>
                <a:lnTo>
                  <a:pt x="7370615" y="2536190"/>
                </a:lnTo>
                <a:lnTo>
                  <a:pt x="7044026" y="3777975"/>
                </a:lnTo>
                <a:lnTo>
                  <a:pt x="6713711" y="2536190"/>
                </a:lnTo>
                <a:close/>
                <a:moveTo>
                  <a:pt x="4327760" y="2536190"/>
                </a:moveTo>
                <a:lnTo>
                  <a:pt x="4327760" y="3507266"/>
                </a:lnTo>
                <a:cubicBezTo>
                  <a:pt x="4327760" y="3710918"/>
                  <a:pt x="4339764" y="3864899"/>
                  <a:pt x="4363772" y="3969209"/>
                </a:cubicBezTo>
                <a:cubicBezTo>
                  <a:pt x="4380328" y="4039577"/>
                  <a:pt x="4414685" y="4106840"/>
                  <a:pt x="4466840" y="4170999"/>
                </a:cubicBezTo>
                <a:cubicBezTo>
                  <a:pt x="4518995" y="4235158"/>
                  <a:pt x="4589983" y="4287313"/>
                  <a:pt x="4679806" y="4327464"/>
                </a:cubicBezTo>
                <a:cubicBezTo>
                  <a:pt x="4769628" y="4367615"/>
                  <a:pt x="4901464" y="4387691"/>
                  <a:pt x="5075314" y="4387691"/>
                </a:cubicBezTo>
                <a:cubicBezTo>
                  <a:pt x="5219361" y="4387691"/>
                  <a:pt x="5336089" y="4369271"/>
                  <a:pt x="5425497" y="4332431"/>
                </a:cubicBezTo>
                <a:cubicBezTo>
                  <a:pt x="5514906" y="4295592"/>
                  <a:pt x="5586308" y="4246127"/>
                  <a:pt x="5639705" y="4184038"/>
                </a:cubicBezTo>
                <a:cubicBezTo>
                  <a:pt x="5693102" y="4121949"/>
                  <a:pt x="5729734" y="4045786"/>
                  <a:pt x="5749603" y="3955550"/>
                </a:cubicBezTo>
                <a:cubicBezTo>
                  <a:pt x="5769472" y="3865313"/>
                  <a:pt x="5779406" y="3710918"/>
                  <a:pt x="5779406" y="3492364"/>
                </a:cubicBezTo>
                <a:lnTo>
                  <a:pt x="5779406" y="2536190"/>
                </a:lnTo>
                <a:lnTo>
                  <a:pt x="5411837" y="2536190"/>
                </a:lnTo>
                <a:lnTo>
                  <a:pt x="5411837" y="3543277"/>
                </a:lnTo>
                <a:cubicBezTo>
                  <a:pt x="5411837" y="3687324"/>
                  <a:pt x="5406456" y="3790392"/>
                  <a:pt x="5395694" y="3852482"/>
                </a:cubicBezTo>
                <a:cubicBezTo>
                  <a:pt x="5384932" y="3914571"/>
                  <a:pt x="5353060" y="3966933"/>
                  <a:pt x="5300077" y="4009567"/>
                </a:cubicBezTo>
                <a:cubicBezTo>
                  <a:pt x="5247094" y="4052202"/>
                  <a:pt x="5168448" y="4073519"/>
                  <a:pt x="5064138" y="4073519"/>
                </a:cubicBezTo>
                <a:cubicBezTo>
                  <a:pt x="4961484" y="4073519"/>
                  <a:pt x="4880561" y="4050960"/>
                  <a:pt x="4821370" y="4005842"/>
                </a:cubicBezTo>
                <a:cubicBezTo>
                  <a:pt x="4762177" y="3960724"/>
                  <a:pt x="4724717" y="3900911"/>
                  <a:pt x="4708988" y="3826404"/>
                </a:cubicBezTo>
                <a:cubicBezTo>
                  <a:pt x="4699881" y="3780044"/>
                  <a:pt x="4695329" y="3678632"/>
                  <a:pt x="4695329" y="3522167"/>
                </a:cubicBezTo>
                <a:lnTo>
                  <a:pt x="4695329" y="2536190"/>
                </a:lnTo>
                <a:close/>
                <a:moveTo>
                  <a:pt x="1177626" y="2536190"/>
                </a:moveTo>
                <a:lnTo>
                  <a:pt x="468567" y="4356646"/>
                </a:lnTo>
                <a:lnTo>
                  <a:pt x="858488" y="4356646"/>
                </a:lnTo>
                <a:lnTo>
                  <a:pt x="1008744" y="3943132"/>
                </a:lnTo>
                <a:lnTo>
                  <a:pt x="1736430" y="3943132"/>
                </a:lnTo>
                <a:lnTo>
                  <a:pt x="1895378" y="4356646"/>
                </a:lnTo>
                <a:lnTo>
                  <a:pt x="2295233" y="4356646"/>
                </a:lnTo>
                <a:lnTo>
                  <a:pt x="1566305" y="2536190"/>
                </a:lnTo>
                <a:close/>
                <a:moveTo>
                  <a:pt x="3279210" y="2505145"/>
                </a:moveTo>
                <a:cubicBezTo>
                  <a:pt x="3024230" y="2505145"/>
                  <a:pt x="2818508" y="2588966"/>
                  <a:pt x="2662043" y="2756607"/>
                </a:cubicBezTo>
                <a:cubicBezTo>
                  <a:pt x="2505578" y="2924248"/>
                  <a:pt x="2427346" y="3159566"/>
                  <a:pt x="2427346" y="3462561"/>
                </a:cubicBezTo>
                <a:cubicBezTo>
                  <a:pt x="2427346" y="3749000"/>
                  <a:pt x="2505164" y="3974797"/>
                  <a:pt x="2660801" y="4139955"/>
                </a:cubicBezTo>
                <a:cubicBezTo>
                  <a:pt x="2816438" y="4305112"/>
                  <a:pt x="3015124" y="4387691"/>
                  <a:pt x="3256858" y="4387691"/>
                </a:cubicBezTo>
                <a:cubicBezTo>
                  <a:pt x="3452232" y="4387691"/>
                  <a:pt x="3613457" y="4339468"/>
                  <a:pt x="3740533" y="4243023"/>
                </a:cubicBezTo>
                <a:cubicBezTo>
                  <a:pt x="3867609" y="4146578"/>
                  <a:pt x="3958466" y="3999012"/>
                  <a:pt x="4013105" y="3800327"/>
                </a:cubicBezTo>
                <a:lnTo>
                  <a:pt x="3656713" y="3687324"/>
                </a:lnTo>
                <a:cubicBezTo>
                  <a:pt x="3626082" y="3820609"/>
                  <a:pt x="3575583" y="3918296"/>
                  <a:pt x="3505215" y="3980385"/>
                </a:cubicBezTo>
                <a:cubicBezTo>
                  <a:pt x="3434847" y="4042475"/>
                  <a:pt x="3350820" y="4073519"/>
                  <a:pt x="3253133" y="4073519"/>
                </a:cubicBezTo>
                <a:cubicBezTo>
                  <a:pt x="3120676" y="4073519"/>
                  <a:pt x="3013054" y="4024676"/>
                  <a:pt x="2930268" y="3926989"/>
                </a:cubicBezTo>
                <a:cubicBezTo>
                  <a:pt x="2847483" y="3829302"/>
                  <a:pt x="2806090" y="3665386"/>
                  <a:pt x="2806090" y="3435242"/>
                </a:cubicBezTo>
                <a:cubicBezTo>
                  <a:pt x="2806090" y="3218344"/>
                  <a:pt x="2848104" y="3061465"/>
                  <a:pt x="2932131" y="2964606"/>
                </a:cubicBezTo>
                <a:cubicBezTo>
                  <a:pt x="3016158" y="2867746"/>
                  <a:pt x="3125643" y="2819317"/>
                  <a:pt x="3260583" y="2819317"/>
                </a:cubicBezTo>
                <a:cubicBezTo>
                  <a:pt x="3358270" y="2819317"/>
                  <a:pt x="3441263" y="2846636"/>
                  <a:pt x="3509561" y="2901275"/>
                </a:cubicBezTo>
                <a:cubicBezTo>
                  <a:pt x="3577859" y="2955913"/>
                  <a:pt x="3622770" y="3030420"/>
                  <a:pt x="3644295" y="3124796"/>
                </a:cubicBezTo>
                <a:lnTo>
                  <a:pt x="4008138" y="3037871"/>
                </a:lnTo>
                <a:cubicBezTo>
                  <a:pt x="3966745" y="2892168"/>
                  <a:pt x="3904655" y="2780408"/>
                  <a:pt x="3821870" y="2702589"/>
                </a:cubicBezTo>
                <a:cubicBezTo>
                  <a:pt x="3682790" y="2570960"/>
                  <a:pt x="3501903" y="2505145"/>
                  <a:pt x="3279210" y="2505145"/>
                </a:cubicBezTo>
                <a:close/>
                <a:moveTo>
                  <a:pt x="0" y="0"/>
                </a:moveTo>
                <a:lnTo>
                  <a:pt x="12192000" y="0"/>
                </a:lnTo>
                <a:lnTo>
                  <a:pt x="12192000"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C9F409F6-03A7-D00E-11C7-A0AA85CE76F2}"/>
              </a:ext>
            </a:extLst>
          </p:cNvPr>
          <p:cNvSpPr txBox="1"/>
          <p:nvPr/>
        </p:nvSpPr>
        <p:spPr>
          <a:xfrm>
            <a:off x="-6451600" y="1203234"/>
            <a:ext cx="6162264" cy="1200329"/>
          </a:xfrm>
          <a:prstGeom prst="rect">
            <a:avLst/>
          </a:prstGeom>
          <a:noFill/>
        </p:spPr>
        <p:txBody>
          <a:bodyPr wrap="none" rtlCol="0">
            <a:spAutoFit/>
          </a:bodyPr>
          <a:lstStyle/>
          <a:p>
            <a:r>
              <a:rPr lang="en-US" sz="7200" dirty="0"/>
              <a:t>Greg’s Training </a:t>
            </a:r>
          </a:p>
        </p:txBody>
      </p:sp>
    </p:spTree>
    <p:extLst>
      <p:ext uri="{BB962C8B-B14F-4D97-AF65-F5344CB8AC3E}">
        <p14:creationId xmlns:p14="http://schemas.microsoft.com/office/powerpoint/2010/main" val="43848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8441-7B6E-E362-A6DD-163AE651283B}"/>
              </a:ext>
            </a:extLst>
          </p:cNvPr>
          <p:cNvSpPr>
            <a:spLocks noGrp="1"/>
          </p:cNvSpPr>
          <p:nvPr>
            <p:ph type="title"/>
          </p:nvPr>
        </p:nvSpPr>
        <p:spPr/>
        <p:txBody>
          <a:bodyPr/>
          <a:lstStyle/>
          <a:p>
            <a:r>
              <a:rPr lang="en-US" dirty="0"/>
              <a:t>Behavior and Results</a:t>
            </a:r>
          </a:p>
        </p:txBody>
      </p:sp>
      <p:sp>
        <p:nvSpPr>
          <p:cNvPr id="3" name="Content Placeholder 2">
            <a:extLst>
              <a:ext uri="{FF2B5EF4-FFF2-40B4-BE49-F238E27FC236}">
                <a16:creationId xmlns:a16="http://schemas.microsoft.com/office/drawing/2014/main" id="{920E9D5C-C628-0569-AFA9-D575EE3BAEE8}"/>
              </a:ext>
            </a:extLst>
          </p:cNvPr>
          <p:cNvSpPr>
            <a:spLocks noGrp="1"/>
          </p:cNvSpPr>
          <p:nvPr>
            <p:ph idx="1"/>
          </p:nvPr>
        </p:nvSpPr>
        <p:spPr>
          <a:xfrm>
            <a:off x="838200" y="1825624"/>
            <a:ext cx="4325389" cy="4705019"/>
          </a:xfrm>
        </p:spPr>
        <p:txBody>
          <a:bodyPr>
            <a:normAutofit/>
          </a:bodyPr>
          <a:lstStyle/>
          <a:p>
            <a:endParaRPr lang="en-US" dirty="0"/>
          </a:p>
          <a:p>
            <a:endParaRPr lang="en-US" dirty="0"/>
          </a:p>
          <a:p>
            <a:pPr marL="171450" indent="-171450">
              <a:buFont typeface="Arial" panose="020B0604020202020204" pitchFamily="34" charset="0"/>
              <a:buChar char="•"/>
            </a:pPr>
            <a:r>
              <a:rPr lang="en-US" dirty="0"/>
              <a:t>Incident Reports</a:t>
            </a:r>
          </a:p>
          <a:p>
            <a:pPr marL="171450" indent="-171450">
              <a:buFont typeface="Arial" panose="020B0604020202020204" pitchFamily="34" charset="0"/>
              <a:buChar char="•"/>
            </a:pPr>
            <a:r>
              <a:rPr lang="en-US" dirty="0"/>
              <a:t>Customer feedback</a:t>
            </a:r>
          </a:p>
          <a:p>
            <a:pPr marL="171450" indent="-171450">
              <a:buFont typeface="Arial" panose="020B0604020202020204" pitchFamily="34" charset="0"/>
              <a:buChar char="•"/>
            </a:pPr>
            <a:r>
              <a:rPr lang="en-US" dirty="0"/>
              <a:t>Manager feedback</a:t>
            </a:r>
          </a:p>
          <a:p>
            <a:pPr marL="171450" indent="-171450">
              <a:buFont typeface="Arial" panose="020B0604020202020204" pitchFamily="34" charset="0"/>
              <a:buChar char="•"/>
            </a:pPr>
            <a:r>
              <a:rPr lang="en-US" dirty="0"/>
              <a:t>Peer feedback</a:t>
            </a:r>
          </a:p>
          <a:p>
            <a:r>
              <a:rPr lang="en-US" dirty="0"/>
              <a:t>Service calls</a:t>
            </a:r>
          </a:p>
          <a:p>
            <a:r>
              <a:rPr lang="en-US" dirty="0"/>
              <a:t>Self assessment</a:t>
            </a:r>
          </a:p>
          <a:p>
            <a:r>
              <a:rPr lang="en-US" dirty="0"/>
              <a:t>Recertification</a:t>
            </a:r>
          </a:p>
          <a:p>
            <a:endParaRPr lang="en-US" dirty="0"/>
          </a:p>
        </p:txBody>
      </p:sp>
      <p:sp>
        <p:nvSpPr>
          <p:cNvPr id="16" name="Rectangle: Rounded Corners 15">
            <a:extLst>
              <a:ext uri="{FF2B5EF4-FFF2-40B4-BE49-F238E27FC236}">
                <a16:creationId xmlns:a16="http://schemas.microsoft.com/office/drawing/2014/main" id="{D602C929-0C4E-42AC-DADD-B665D8FA4C5F}"/>
              </a:ext>
            </a:extLst>
          </p:cNvPr>
          <p:cNvSpPr/>
          <p:nvPr/>
        </p:nvSpPr>
        <p:spPr>
          <a:xfrm>
            <a:off x="5041600" y="3107713"/>
            <a:ext cx="1986813" cy="642573"/>
          </a:xfrm>
          <a:prstGeom prst="round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Reaction</a:t>
            </a:r>
          </a:p>
        </p:txBody>
      </p:sp>
      <p:sp>
        <p:nvSpPr>
          <p:cNvPr id="17" name="Rectangle: Rounded Corners 16">
            <a:extLst>
              <a:ext uri="{FF2B5EF4-FFF2-40B4-BE49-F238E27FC236}">
                <a16:creationId xmlns:a16="http://schemas.microsoft.com/office/drawing/2014/main" id="{8F22EABD-A574-E0BE-43F3-5F12BE282D8C}"/>
              </a:ext>
            </a:extLst>
          </p:cNvPr>
          <p:cNvSpPr/>
          <p:nvPr/>
        </p:nvSpPr>
        <p:spPr>
          <a:xfrm>
            <a:off x="5041601" y="3913970"/>
            <a:ext cx="1986813" cy="642573"/>
          </a:xfrm>
          <a:prstGeom prst="round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Learning</a:t>
            </a:r>
          </a:p>
        </p:txBody>
      </p:sp>
      <p:sp>
        <p:nvSpPr>
          <p:cNvPr id="18" name="Rectangle: Rounded Corners 17">
            <a:extLst>
              <a:ext uri="{FF2B5EF4-FFF2-40B4-BE49-F238E27FC236}">
                <a16:creationId xmlns:a16="http://schemas.microsoft.com/office/drawing/2014/main" id="{F5FA5F0D-99B9-7218-395F-7C137634A2D2}"/>
              </a:ext>
            </a:extLst>
          </p:cNvPr>
          <p:cNvSpPr/>
          <p:nvPr/>
        </p:nvSpPr>
        <p:spPr>
          <a:xfrm>
            <a:off x="5041601" y="4738832"/>
            <a:ext cx="1986813" cy="642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Behavior</a:t>
            </a:r>
          </a:p>
        </p:txBody>
      </p:sp>
      <p:sp>
        <p:nvSpPr>
          <p:cNvPr id="19" name="Rectangle: Rounded Corners 18">
            <a:extLst>
              <a:ext uri="{FF2B5EF4-FFF2-40B4-BE49-F238E27FC236}">
                <a16:creationId xmlns:a16="http://schemas.microsoft.com/office/drawing/2014/main" id="{8DAA8534-4820-1FF4-2B61-6B82B925DC02}"/>
              </a:ext>
            </a:extLst>
          </p:cNvPr>
          <p:cNvSpPr/>
          <p:nvPr/>
        </p:nvSpPr>
        <p:spPr>
          <a:xfrm>
            <a:off x="5041601" y="5556349"/>
            <a:ext cx="1986813" cy="642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20" name="Rectangle: Rounded Corners 19">
            <a:extLst>
              <a:ext uri="{FF2B5EF4-FFF2-40B4-BE49-F238E27FC236}">
                <a16:creationId xmlns:a16="http://schemas.microsoft.com/office/drawing/2014/main" id="{A89CBC41-D70C-DBD3-6755-A8AFF9C8BE87}"/>
              </a:ext>
            </a:extLst>
          </p:cNvPr>
          <p:cNvSpPr/>
          <p:nvPr/>
        </p:nvSpPr>
        <p:spPr>
          <a:xfrm>
            <a:off x="7028418" y="3097806"/>
            <a:ext cx="4823051" cy="642573"/>
          </a:xfrm>
          <a:prstGeom prst="round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learner's initial reaction to the training.</a:t>
            </a:r>
          </a:p>
        </p:txBody>
      </p:sp>
      <p:sp>
        <p:nvSpPr>
          <p:cNvPr id="21" name="Rectangle: Rounded Corners 20">
            <a:extLst>
              <a:ext uri="{FF2B5EF4-FFF2-40B4-BE49-F238E27FC236}">
                <a16:creationId xmlns:a16="http://schemas.microsoft.com/office/drawing/2014/main" id="{E9C0EA1D-29C8-E882-D072-C2769168A162}"/>
              </a:ext>
            </a:extLst>
          </p:cNvPr>
          <p:cNvSpPr/>
          <p:nvPr/>
        </p:nvSpPr>
        <p:spPr>
          <a:xfrm>
            <a:off x="7028415" y="3904063"/>
            <a:ext cx="4823051" cy="642573"/>
          </a:xfrm>
          <a:prstGeom prst="round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the learner understood the content.</a:t>
            </a:r>
          </a:p>
        </p:txBody>
      </p:sp>
      <p:sp>
        <p:nvSpPr>
          <p:cNvPr id="22" name="Rectangle: Rounded Corners 21">
            <a:extLst>
              <a:ext uri="{FF2B5EF4-FFF2-40B4-BE49-F238E27FC236}">
                <a16:creationId xmlns:a16="http://schemas.microsoft.com/office/drawing/2014/main" id="{C8D48A61-7A9B-CD07-E6F1-B92A256A6927}"/>
              </a:ext>
            </a:extLst>
          </p:cNvPr>
          <p:cNvSpPr/>
          <p:nvPr/>
        </p:nvSpPr>
        <p:spPr>
          <a:xfrm>
            <a:off x="7028414" y="4738949"/>
            <a:ext cx="4823051" cy="642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the training has been used on the job.</a:t>
            </a:r>
          </a:p>
        </p:txBody>
      </p:sp>
      <p:sp>
        <p:nvSpPr>
          <p:cNvPr id="23" name="Rectangle: Rounded Corners 22">
            <a:extLst>
              <a:ext uri="{FF2B5EF4-FFF2-40B4-BE49-F238E27FC236}">
                <a16:creationId xmlns:a16="http://schemas.microsoft.com/office/drawing/2014/main" id="{23CC93AB-59E1-A27C-4CC6-397082900056}"/>
              </a:ext>
            </a:extLst>
          </p:cNvPr>
          <p:cNvSpPr/>
          <p:nvPr/>
        </p:nvSpPr>
        <p:spPr>
          <a:xfrm>
            <a:off x="7028415" y="5556350"/>
            <a:ext cx="4823050" cy="642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Degree to which company outcomes occurred.</a:t>
            </a:r>
          </a:p>
        </p:txBody>
      </p:sp>
      <p:sp>
        <p:nvSpPr>
          <p:cNvPr id="25" name="TextBox 24">
            <a:extLst>
              <a:ext uri="{FF2B5EF4-FFF2-40B4-BE49-F238E27FC236}">
                <a16:creationId xmlns:a16="http://schemas.microsoft.com/office/drawing/2014/main" id="{C24C5A4F-E444-4736-31BA-B844B62B0683}"/>
              </a:ext>
            </a:extLst>
          </p:cNvPr>
          <p:cNvSpPr txBox="1"/>
          <p:nvPr/>
        </p:nvSpPr>
        <p:spPr>
          <a:xfrm>
            <a:off x="838200" y="1783011"/>
            <a:ext cx="7666726" cy="523220"/>
          </a:xfrm>
          <a:prstGeom prst="rect">
            <a:avLst/>
          </a:prstGeom>
          <a:noFill/>
        </p:spPr>
        <p:txBody>
          <a:bodyPr wrap="square">
            <a:spAutoFit/>
          </a:bodyPr>
          <a:lstStyle/>
          <a:p>
            <a:pPr marL="0" indent="0">
              <a:buNone/>
            </a:pPr>
            <a:r>
              <a:rPr lang="en-US" sz="2800" dirty="0"/>
              <a:t>How can you check behavior and results?</a:t>
            </a:r>
          </a:p>
        </p:txBody>
      </p:sp>
    </p:spTree>
    <p:extLst>
      <p:ext uri="{BB962C8B-B14F-4D97-AF65-F5344CB8AC3E}">
        <p14:creationId xmlns:p14="http://schemas.microsoft.com/office/powerpoint/2010/main" val="34060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08EC1B3C-57AC-08D6-86F0-765F63859D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18" r="3719"/>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9F4081-D9AD-1928-EAA9-72F6699CAF40}"/>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Passion For Training</a:t>
            </a:r>
          </a:p>
        </p:txBody>
      </p:sp>
    </p:spTree>
    <p:extLst>
      <p:ext uri="{BB962C8B-B14F-4D97-AF65-F5344CB8AC3E}">
        <p14:creationId xmlns:p14="http://schemas.microsoft.com/office/powerpoint/2010/main" val="182754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F417-DB4C-FAB8-AA37-C1400C4E287E}"/>
              </a:ext>
            </a:extLst>
          </p:cNvPr>
          <p:cNvSpPr>
            <a:spLocks noGrp="1"/>
          </p:cNvSpPr>
          <p:nvPr>
            <p:ph type="title"/>
          </p:nvPr>
        </p:nvSpPr>
        <p:spPr>
          <a:xfrm>
            <a:off x="6096000" y="741391"/>
            <a:ext cx="5211301" cy="1616203"/>
          </a:xfrm>
        </p:spPr>
        <p:txBody>
          <a:bodyPr anchor="b">
            <a:normAutofit/>
          </a:bodyPr>
          <a:lstStyle/>
          <a:p>
            <a:pPr marL="0" marR="0">
              <a:spcBef>
                <a:spcPts val="0"/>
              </a:spcBef>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Work History</a:t>
            </a:r>
          </a:p>
        </p:txBody>
      </p:sp>
      <p:pic>
        <p:nvPicPr>
          <p:cNvPr id="4100" name="Picture 4" descr="No photo description available.">
            <a:extLst>
              <a:ext uri="{FF2B5EF4-FFF2-40B4-BE49-F238E27FC236}">
                <a16:creationId xmlns:a16="http://schemas.microsoft.com/office/drawing/2014/main" id="{947BCB10-AA96-C062-DF92-E630E58D4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36409"/>
          <a:stretch/>
        </p:blipFill>
        <p:spPr bwMode="auto">
          <a:xfrm>
            <a:off x="20" y="-18829"/>
            <a:ext cx="5433960" cy="34555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 photo description available.">
            <a:extLst>
              <a:ext uri="{FF2B5EF4-FFF2-40B4-BE49-F238E27FC236}">
                <a16:creationId xmlns:a16="http://schemas.microsoft.com/office/drawing/2014/main" id="{902348A5-4806-822D-5B2E-7E87727D92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3" r="3" b="3"/>
          <a:stretch/>
        </p:blipFill>
        <p:spPr bwMode="auto">
          <a:xfrm>
            <a:off x="20" y="3421856"/>
            <a:ext cx="5433962" cy="3447832"/>
          </a:xfrm>
          <a:prstGeom prst="rect">
            <a:avLst/>
          </a:prstGeom>
          <a:noFill/>
          <a:extLst>
            <a:ext uri="{909E8E84-426E-40DD-AFC4-6F175D3DCCD1}">
              <a14:hiddenFill xmlns:a14="http://schemas.microsoft.com/office/drawing/2010/main">
                <a:solidFill>
                  <a:srgbClr val="FFFFFF"/>
                </a:solidFill>
              </a14:hiddenFill>
            </a:ext>
          </a:extLst>
        </p:spPr>
      </p:pic>
      <p:grpSp>
        <p:nvGrpSpPr>
          <p:cNvPr id="4131" name="Group 4130">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4132" name="Rectangle 4131">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3" name="Rectangle 4132">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4" name="Content Placeholder 4103">
            <a:extLst>
              <a:ext uri="{FF2B5EF4-FFF2-40B4-BE49-F238E27FC236}">
                <a16:creationId xmlns:a16="http://schemas.microsoft.com/office/drawing/2014/main" id="{F138221C-B3F5-840E-CDD6-9598947C4252}"/>
              </a:ext>
            </a:extLst>
          </p:cNvPr>
          <p:cNvSpPr>
            <a:spLocks noGrp="1"/>
          </p:cNvSpPr>
          <p:nvPr>
            <p:ph idx="1"/>
          </p:nvPr>
        </p:nvSpPr>
        <p:spPr>
          <a:xfrm>
            <a:off x="6095999" y="2533476"/>
            <a:ext cx="5211301" cy="3447832"/>
          </a:xfrm>
        </p:spPr>
        <p:txBody>
          <a:bodyPr anchor="t">
            <a:normAutofit/>
          </a:bodyPr>
          <a:lstStyle/>
          <a:p>
            <a:pPr marL="0" indent="0">
              <a:buNone/>
            </a:pPr>
            <a:r>
              <a:rPr lang="en-US" sz="2000" dirty="0"/>
              <a:t>To understand where my passion for training comes from, we need to jump into my past.</a:t>
            </a:r>
          </a:p>
          <a:p>
            <a:pPr marL="0" indent="0">
              <a:buNone/>
            </a:pPr>
            <a:r>
              <a:rPr lang="en-US" sz="2000" dirty="0"/>
              <a:t>I  worked in mostly technical fields.</a:t>
            </a:r>
          </a:p>
          <a:p>
            <a:r>
              <a:rPr lang="en-US" sz="2000" dirty="0"/>
              <a:t>My first job was as an electronics technician  2</a:t>
            </a:r>
            <a:r>
              <a:rPr lang="en-US" sz="2000" baseline="30000" dirty="0"/>
              <a:t>nd</a:t>
            </a:r>
            <a:r>
              <a:rPr lang="en-US" sz="2000" dirty="0"/>
              <a:t> class  in the Navy.</a:t>
            </a:r>
          </a:p>
        </p:txBody>
      </p:sp>
      <p:sp>
        <p:nvSpPr>
          <p:cNvPr id="4" name="Circle: Hollow 3">
            <a:extLst>
              <a:ext uri="{FF2B5EF4-FFF2-40B4-BE49-F238E27FC236}">
                <a16:creationId xmlns:a16="http://schemas.microsoft.com/office/drawing/2014/main" id="{0FEDF5BB-C3F0-8968-8D2A-EE52984D0765}"/>
              </a:ext>
            </a:extLst>
          </p:cNvPr>
          <p:cNvSpPr/>
          <p:nvPr/>
        </p:nvSpPr>
        <p:spPr>
          <a:xfrm>
            <a:off x="2815762" y="4214066"/>
            <a:ext cx="651338" cy="599234"/>
          </a:xfrm>
          <a:prstGeom prst="donut">
            <a:avLst>
              <a:gd name="adj" fmla="val 9000"/>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2637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No photo description available.">
            <a:extLst>
              <a:ext uri="{FF2B5EF4-FFF2-40B4-BE49-F238E27FC236}">
                <a16:creationId xmlns:a16="http://schemas.microsoft.com/office/drawing/2014/main" id="{F518092D-4704-758A-CC8F-4159AC092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 b="4458"/>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2B4E33AF-91FC-3119-C709-849471741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91" r="-2" b="412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No photo description available.">
            <a:extLst>
              <a:ext uri="{FF2B5EF4-FFF2-40B4-BE49-F238E27FC236}">
                <a16:creationId xmlns:a16="http://schemas.microsoft.com/office/drawing/2014/main" id="{67E77859-B364-2FFB-6163-824DCE459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360" r="-2" b="20678"/>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138" name="Freeform: Shape 5137">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5" name="Freeform: Shape 513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F5F417-DB4C-FAB8-AA37-C1400C4E287E}"/>
              </a:ext>
            </a:extLst>
          </p:cNvPr>
          <p:cNvSpPr>
            <a:spLocks noGrp="1"/>
          </p:cNvSpPr>
          <p:nvPr>
            <p:ph type="title"/>
          </p:nvPr>
        </p:nvSpPr>
        <p:spPr>
          <a:xfrm>
            <a:off x="448056" y="685800"/>
            <a:ext cx="2807208" cy="1325563"/>
          </a:xfrm>
        </p:spPr>
        <p:txBody>
          <a:bodyPr>
            <a:normAutofit/>
          </a:bodyPr>
          <a:lstStyle/>
          <a:p>
            <a:pPr marL="0" marR="0">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Work History</a:t>
            </a:r>
          </a:p>
        </p:txBody>
      </p:sp>
      <p:sp>
        <p:nvSpPr>
          <p:cNvPr id="5137" name="Rectangle 513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69AAD8-5C72-6787-0EAD-026585BE2052}"/>
              </a:ext>
            </a:extLst>
          </p:cNvPr>
          <p:cNvSpPr>
            <a:spLocks noGrp="1"/>
          </p:cNvSpPr>
          <p:nvPr>
            <p:ph idx="1"/>
          </p:nvPr>
        </p:nvSpPr>
        <p:spPr>
          <a:xfrm>
            <a:off x="448056" y="2258568"/>
            <a:ext cx="2807208" cy="3922776"/>
          </a:xfrm>
        </p:spPr>
        <p:txBody>
          <a:bodyPr>
            <a:normAutofit/>
          </a:bodyPr>
          <a:lstStyle/>
          <a:p>
            <a:pPr marL="0" indent="0">
              <a:buNone/>
            </a:pPr>
            <a:r>
              <a:rPr lang="en-US" sz="1700" dirty="0"/>
              <a:t>I have worked in Aerospace at Lockheed Martin Missiles and Space and Ball Aerospace as an Integration and Test technician </a:t>
            </a:r>
          </a:p>
          <a:p>
            <a:pPr marL="0" indent="0">
              <a:buNone/>
            </a:pPr>
            <a:r>
              <a:rPr lang="en-US" sz="1700" dirty="0"/>
              <a:t>I worked at Emerson as an Electronics Tech and Customer service engineer.  </a:t>
            </a:r>
          </a:p>
          <a:p>
            <a:pPr marL="0" indent="0">
              <a:buNone/>
            </a:pPr>
            <a:endParaRPr lang="en-US" sz="1700" dirty="0"/>
          </a:p>
          <a:p>
            <a:pPr marL="0" indent="0">
              <a:buNone/>
            </a:pPr>
            <a:r>
              <a:rPr lang="en-US" sz="1700" dirty="0"/>
              <a:t>Along with several other places.</a:t>
            </a:r>
          </a:p>
          <a:p>
            <a:endParaRPr lang="en-US" sz="1700" dirty="0"/>
          </a:p>
        </p:txBody>
      </p:sp>
      <p:sp>
        <p:nvSpPr>
          <p:cNvPr id="4" name="TextBox 3">
            <a:extLst>
              <a:ext uri="{FF2B5EF4-FFF2-40B4-BE49-F238E27FC236}">
                <a16:creationId xmlns:a16="http://schemas.microsoft.com/office/drawing/2014/main" id="{F7706274-54F9-45A4-793F-5FEA46843000}"/>
              </a:ext>
            </a:extLst>
          </p:cNvPr>
          <p:cNvSpPr txBox="1"/>
          <p:nvPr/>
        </p:nvSpPr>
        <p:spPr>
          <a:xfrm>
            <a:off x="10268387" y="6488658"/>
            <a:ext cx="1681443" cy="369332"/>
          </a:xfrm>
          <a:prstGeom prst="rect">
            <a:avLst/>
          </a:prstGeom>
          <a:noFill/>
        </p:spPr>
        <p:txBody>
          <a:bodyPr wrap="square" rtlCol="0">
            <a:spAutoFit/>
          </a:bodyPr>
          <a:lstStyle/>
          <a:p>
            <a:r>
              <a:rPr lang="en-US" dirty="0">
                <a:solidFill>
                  <a:schemeClr val="bg1"/>
                </a:solidFill>
              </a:rPr>
              <a:t>TIROS NOAA M</a:t>
            </a:r>
          </a:p>
        </p:txBody>
      </p:sp>
    </p:spTree>
    <p:extLst>
      <p:ext uri="{BB962C8B-B14F-4D97-AF65-F5344CB8AC3E}">
        <p14:creationId xmlns:p14="http://schemas.microsoft.com/office/powerpoint/2010/main" val="31870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000BA-35FE-6A51-15B6-2D57305A67B8}"/>
              </a:ext>
            </a:extLst>
          </p:cNvPr>
          <p:cNvSpPr>
            <a:spLocks noGrp="1"/>
          </p:cNvSpPr>
          <p:nvPr>
            <p:ph type="title"/>
          </p:nvPr>
        </p:nvSpPr>
        <p:spPr>
          <a:xfrm>
            <a:off x="411480" y="987552"/>
            <a:ext cx="4485861" cy="1088136"/>
          </a:xfrm>
        </p:spPr>
        <p:txBody>
          <a:bodyPr anchor="b">
            <a:normAutofit/>
          </a:bodyPr>
          <a:lstStyle/>
          <a:p>
            <a:r>
              <a:rPr lang="en-US" sz="3400" dirty="0"/>
              <a:t>Work History</a:t>
            </a:r>
          </a:p>
        </p:txBody>
      </p:sp>
      <p:sp>
        <p:nvSpPr>
          <p:cNvPr id="6159" name="Rectangle 615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60" name="Rectangle 615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05B786-832C-710D-C2AB-4EC329F30647}"/>
              </a:ext>
            </a:extLst>
          </p:cNvPr>
          <p:cNvSpPr>
            <a:spLocks noGrp="1"/>
          </p:cNvSpPr>
          <p:nvPr>
            <p:ph idx="1"/>
          </p:nvPr>
        </p:nvSpPr>
        <p:spPr>
          <a:xfrm>
            <a:off x="411479" y="2688336"/>
            <a:ext cx="4498848" cy="3584448"/>
          </a:xfrm>
        </p:spPr>
        <p:txBody>
          <a:bodyPr anchor="t">
            <a:normAutofit/>
          </a:bodyPr>
          <a:lstStyle/>
          <a:p>
            <a:pPr marL="0" indent="0">
              <a:buNone/>
            </a:pPr>
            <a:r>
              <a:rPr lang="en-US" sz="1800" dirty="0"/>
              <a:t>While at Emerson my boss told me he thought I would be a good trainer and wanted me to teach Micro Motion’s comprehensive Mass Flow Coriolis product line.</a:t>
            </a:r>
          </a:p>
          <a:p>
            <a:pPr marL="0" indent="0">
              <a:buNone/>
            </a:pPr>
            <a:endParaRPr lang="en-US" sz="1800" dirty="0"/>
          </a:p>
          <a:p>
            <a:pPr marL="0" indent="0">
              <a:buNone/>
            </a:pPr>
            <a:r>
              <a:rPr lang="en-US" sz="1800" dirty="0"/>
              <a:t>This was a huge change in my  career path and found my calling</a:t>
            </a:r>
          </a:p>
        </p:txBody>
      </p:sp>
      <p:pic>
        <p:nvPicPr>
          <p:cNvPr id="6146" name="Picture 2" descr="No photo description available.">
            <a:extLst>
              <a:ext uri="{FF2B5EF4-FFF2-40B4-BE49-F238E27FC236}">
                <a16:creationId xmlns:a16="http://schemas.microsoft.com/office/drawing/2014/main" id="{AE06CA7F-ADB5-EC21-3FBB-9CD1E49D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58" r="13858"/>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DC0CF2-B536-4C22-EEAD-BE2F210DE55B}"/>
              </a:ext>
            </a:extLst>
          </p:cNvPr>
          <p:cNvSpPr txBox="1"/>
          <p:nvPr/>
        </p:nvSpPr>
        <p:spPr>
          <a:xfrm>
            <a:off x="6948990" y="6488658"/>
            <a:ext cx="5243010" cy="369332"/>
          </a:xfrm>
          <a:prstGeom prst="rect">
            <a:avLst/>
          </a:prstGeom>
          <a:noFill/>
        </p:spPr>
        <p:txBody>
          <a:bodyPr wrap="square" rtlCol="0">
            <a:spAutoFit/>
          </a:bodyPr>
          <a:lstStyle/>
          <a:p>
            <a:r>
              <a:rPr lang="en-US" dirty="0">
                <a:solidFill>
                  <a:schemeClr val="bg1"/>
                </a:solidFill>
              </a:rPr>
              <a:t>Shell Upgrader </a:t>
            </a:r>
            <a:r>
              <a:rPr lang="en-US" b="0" i="0" dirty="0">
                <a:solidFill>
                  <a:schemeClr val="bg1"/>
                </a:solidFill>
                <a:effectLst/>
                <a:latin typeface="Roboto" panose="02000000000000000000" pitchFamily="2" charset="0"/>
              </a:rPr>
              <a:t>Fort Saskatchewan Alberta Canada</a:t>
            </a:r>
            <a:endParaRPr lang="en-US" dirty="0">
              <a:solidFill>
                <a:schemeClr val="bg1"/>
              </a:solidFill>
            </a:endParaRPr>
          </a:p>
        </p:txBody>
      </p:sp>
    </p:spTree>
    <p:extLst>
      <p:ext uri="{BB962C8B-B14F-4D97-AF65-F5344CB8AC3E}">
        <p14:creationId xmlns:p14="http://schemas.microsoft.com/office/powerpoint/2010/main" val="181598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bble sheet test paper and pencil">
            <a:extLst>
              <a:ext uri="{FF2B5EF4-FFF2-40B4-BE49-F238E27FC236}">
                <a16:creationId xmlns:a16="http://schemas.microsoft.com/office/drawing/2014/main" id="{D2C57B38-0A39-50E7-25FD-5C7418DE5499}"/>
              </a:ext>
            </a:extLst>
          </p:cNvPr>
          <p:cNvPicPr>
            <a:picLocks noChangeAspect="1"/>
          </p:cNvPicPr>
          <p:nvPr/>
        </p:nvPicPr>
        <p:blipFill>
          <a:blip r:embed="rId2">
            <a:alphaModFix amt="42000"/>
            <a:extLst>
              <a:ext uri="{28A0092B-C50C-407E-A947-70E740481C1C}">
                <a14:useLocalDpi xmlns:a14="http://schemas.microsoft.com/office/drawing/2010/main" val="0"/>
              </a:ext>
            </a:extLst>
          </a:blip>
          <a:srcRect b="13318"/>
          <a:stretch/>
        </p:blipFill>
        <p:spPr>
          <a:xfrm>
            <a:off x="0" y="-1"/>
            <a:ext cx="12192000" cy="6858001"/>
          </a:xfrm>
          <a:prstGeom prst="rect">
            <a:avLst/>
          </a:prstGeom>
        </p:spPr>
      </p:pic>
      <p:sp>
        <p:nvSpPr>
          <p:cNvPr id="2" name="Title 1">
            <a:extLst>
              <a:ext uri="{FF2B5EF4-FFF2-40B4-BE49-F238E27FC236}">
                <a16:creationId xmlns:a16="http://schemas.microsoft.com/office/drawing/2014/main" id="{1B654D63-BF3F-FCDA-3597-9437C81A8891}"/>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C7F7C867-E84A-C201-FF21-89BBB7B0687C}"/>
              </a:ext>
            </a:extLst>
          </p:cNvPr>
          <p:cNvSpPr>
            <a:spLocks noGrp="1"/>
          </p:cNvSpPr>
          <p:nvPr>
            <p:ph idx="1"/>
          </p:nvPr>
        </p:nvSpPr>
        <p:spPr>
          <a:xfrm>
            <a:off x="838200" y="1825625"/>
            <a:ext cx="4872487" cy="4351338"/>
          </a:xfrm>
        </p:spPr>
        <p:txBody>
          <a:bodyPr/>
          <a:lstStyle/>
          <a:p>
            <a:pPr marL="0" indent="0">
              <a:buNone/>
            </a:pPr>
            <a:r>
              <a:rPr lang="en-US" dirty="0"/>
              <a:t>Like most trainers:</a:t>
            </a:r>
          </a:p>
          <a:p>
            <a:pPr marL="0" indent="0">
              <a:buNone/>
            </a:pPr>
            <a:endParaRPr lang="en-US" dirty="0"/>
          </a:p>
          <a:p>
            <a:r>
              <a:rPr lang="en-US" dirty="0"/>
              <a:t>I love to learn.</a:t>
            </a:r>
          </a:p>
          <a:p>
            <a:r>
              <a:rPr lang="en-US" dirty="0"/>
              <a:t>I pick up concepts quickly.</a:t>
            </a:r>
          </a:p>
          <a:p>
            <a:r>
              <a:rPr lang="en-US" dirty="0"/>
              <a:t>I thrive in constant change.</a:t>
            </a:r>
          </a:p>
          <a:p>
            <a:r>
              <a:rPr lang="en-US" dirty="0"/>
              <a:t>I adapt. </a:t>
            </a:r>
          </a:p>
          <a:p>
            <a:endParaRPr lang="en-US" dirty="0"/>
          </a:p>
        </p:txBody>
      </p:sp>
    </p:spTree>
    <p:extLst>
      <p:ext uri="{BB962C8B-B14F-4D97-AF65-F5344CB8AC3E}">
        <p14:creationId xmlns:p14="http://schemas.microsoft.com/office/powerpoint/2010/main" val="28725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estion mark on green pastel background">
            <a:extLst>
              <a:ext uri="{FF2B5EF4-FFF2-40B4-BE49-F238E27FC236}">
                <a16:creationId xmlns:a16="http://schemas.microsoft.com/office/drawing/2014/main" id="{F6A0302A-D229-2127-C6A5-6F6EAE1B082D}"/>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rcRect t="10416" b="14583"/>
          <a:stretch/>
        </p:blipFill>
        <p:spPr>
          <a:xfrm>
            <a:off x="0" y="0"/>
            <a:ext cx="12192000" cy="6858000"/>
          </a:xfrm>
        </p:spPr>
      </p:pic>
      <p:sp>
        <p:nvSpPr>
          <p:cNvPr id="2" name="Title 1">
            <a:extLst>
              <a:ext uri="{FF2B5EF4-FFF2-40B4-BE49-F238E27FC236}">
                <a16:creationId xmlns:a16="http://schemas.microsoft.com/office/drawing/2014/main" id="{86EBF43D-6F2E-ECB1-3780-A1EC8142E2D3}"/>
              </a:ext>
            </a:extLst>
          </p:cNvPr>
          <p:cNvSpPr>
            <a:spLocks noGrp="1"/>
          </p:cNvSpPr>
          <p:nvPr>
            <p:ph type="title"/>
          </p:nvPr>
        </p:nvSpPr>
        <p:spPr>
          <a:xfrm>
            <a:off x="787400" y="2435225"/>
            <a:ext cx="6070600" cy="1325563"/>
          </a:xfrm>
        </p:spPr>
        <p:txBody>
          <a:bodyPr>
            <a:noAutofit/>
          </a:bodyPr>
          <a:lstStyle/>
          <a:p>
            <a:r>
              <a:rPr lang="en-US" sz="9600" dirty="0"/>
              <a:t>Questions?</a:t>
            </a:r>
          </a:p>
        </p:txBody>
      </p:sp>
    </p:spTree>
    <p:extLst>
      <p:ext uri="{BB962C8B-B14F-4D97-AF65-F5344CB8AC3E}">
        <p14:creationId xmlns:p14="http://schemas.microsoft.com/office/powerpoint/2010/main" val="147905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104640"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57400"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740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2D668B0-893E-9005-D2F6-2FBE5BA4298E}"/>
              </a:ext>
            </a:extLst>
          </p:cNvPr>
          <p:cNvSpPr txBox="1"/>
          <p:nvPr/>
        </p:nvSpPr>
        <p:spPr>
          <a:xfrm>
            <a:off x="39052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33" name="TextBox 32">
            <a:extLst>
              <a:ext uri="{FF2B5EF4-FFF2-40B4-BE49-F238E27FC236}">
                <a16:creationId xmlns:a16="http://schemas.microsoft.com/office/drawing/2014/main" id="{4EE13C33-269B-C5C0-3754-6AECAB217FCE}"/>
              </a:ext>
            </a:extLst>
          </p:cNvPr>
          <p:cNvSpPr txBox="1"/>
          <p:nvPr/>
        </p:nvSpPr>
        <p:spPr>
          <a:xfrm>
            <a:off x="2442845"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34" name="TextBox 33">
            <a:extLst>
              <a:ext uri="{FF2B5EF4-FFF2-40B4-BE49-F238E27FC236}">
                <a16:creationId xmlns:a16="http://schemas.microsoft.com/office/drawing/2014/main" id="{6522FA1A-3156-097C-A4B6-E9E8C2CD3F62}"/>
              </a:ext>
            </a:extLst>
          </p:cNvPr>
          <p:cNvSpPr txBox="1"/>
          <p:nvPr/>
        </p:nvSpPr>
        <p:spPr>
          <a:xfrm>
            <a:off x="4495165"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35" name="TextBox 34">
            <a:extLst>
              <a:ext uri="{FF2B5EF4-FFF2-40B4-BE49-F238E27FC236}">
                <a16:creationId xmlns:a16="http://schemas.microsoft.com/office/drawing/2014/main" id="{7865A79F-15BF-771A-5B08-9317A5E73FF6}"/>
              </a:ext>
            </a:extLst>
          </p:cNvPr>
          <p:cNvSpPr txBox="1"/>
          <p:nvPr/>
        </p:nvSpPr>
        <p:spPr>
          <a:xfrm>
            <a:off x="6547485"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36" name="TextBox 35">
            <a:extLst>
              <a:ext uri="{FF2B5EF4-FFF2-40B4-BE49-F238E27FC236}">
                <a16:creationId xmlns:a16="http://schemas.microsoft.com/office/drawing/2014/main" id="{D8A38866-7710-856B-8B6F-009C9502D3C4}"/>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37" name="TextBox 36">
            <a:extLst>
              <a:ext uri="{FF2B5EF4-FFF2-40B4-BE49-F238E27FC236}">
                <a16:creationId xmlns:a16="http://schemas.microsoft.com/office/drawing/2014/main" id="{E8B352BB-DE8B-21B4-AA8D-AD63DA92AF2E}"/>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39" name="TextBox 38">
            <a:extLst>
              <a:ext uri="{FF2B5EF4-FFF2-40B4-BE49-F238E27FC236}">
                <a16:creationId xmlns:a16="http://schemas.microsoft.com/office/drawing/2014/main" id="{A5A35964-0BF7-8E0D-C13D-E0E28A394589}"/>
              </a:ext>
            </a:extLst>
          </p:cNvPr>
          <p:cNvSpPr txBox="1"/>
          <p:nvPr/>
        </p:nvSpPr>
        <p:spPr>
          <a:xfrm>
            <a:off x="219710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40" name="TextBox 39">
            <a:extLst>
              <a:ext uri="{FF2B5EF4-FFF2-40B4-BE49-F238E27FC236}">
                <a16:creationId xmlns:a16="http://schemas.microsoft.com/office/drawing/2014/main" id="{06444852-0DB0-914E-A51E-220F74ACC65E}"/>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41" name="TextBox 40">
            <a:extLst>
              <a:ext uri="{FF2B5EF4-FFF2-40B4-BE49-F238E27FC236}">
                <a16:creationId xmlns:a16="http://schemas.microsoft.com/office/drawing/2014/main" id="{17F078E2-2DA4-9D6A-59A7-A3329E98E526}"/>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42" name="TextBox 41">
            <a:extLst>
              <a:ext uri="{FF2B5EF4-FFF2-40B4-BE49-F238E27FC236}">
                <a16:creationId xmlns:a16="http://schemas.microsoft.com/office/drawing/2014/main" id="{87DEFD85-EF57-A751-668A-4D492027BD0B}"/>
              </a:ext>
            </a:extLst>
          </p:cNvPr>
          <p:cNvSpPr txBox="1"/>
          <p:nvPr/>
        </p:nvSpPr>
        <p:spPr>
          <a:xfrm>
            <a:off x="630174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43" name="TextBox 42">
            <a:extLst>
              <a:ext uri="{FF2B5EF4-FFF2-40B4-BE49-F238E27FC236}">
                <a16:creationId xmlns:a16="http://schemas.microsoft.com/office/drawing/2014/main" id="{CD525BC1-2F56-A867-E5DF-1E9C7EC8D3E4}"/>
              </a:ext>
            </a:extLst>
          </p:cNvPr>
          <p:cNvSpPr txBox="1"/>
          <p:nvPr/>
        </p:nvSpPr>
        <p:spPr>
          <a:xfrm>
            <a:off x="424942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45" name="TextBox 44">
            <a:extLst>
              <a:ext uri="{FF2B5EF4-FFF2-40B4-BE49-F238E27FC236}">
                <a16:creationId xmlns:a16="http://schemas.microsoft.com/office/drawing/2014/main" id="{52AF6FDD-DED8-CBC2-A006-2EFD855CE804}"/>
              </a:ext>
            </a:extLst>
          </p:cNvPr>
          <p:cNvSpPr txBox="1"/>
          <p:nvPr/>
        </p:nvSpPr>
        <p:spPr>
          <a:xfrm>
            <a:off x="14478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47" name="Rectangle 46">
            <a:extLst>
              <a:ext uri="{FF2B5EF4-FFF2-40B4-BE49-F238E27FC236}">
                <a16:creationId xmlns:a16="http://schemas.microsoft.com/office/drawing/2014/main" id="{56581240-76B3-BC60-F993-B4E936345B0D}"/>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357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104640"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57400"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12309474"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2D668B0-893E-9005-D2F6-2FBE5BA4298E}"/>
              </a:ext>
            </a:extLst>
          </p:cNvPr>
          <p:cNvSpPr txBox="1"/>
          <p:nvPr/>
        </p:nvSpPr>
        <p:spPr>
          <a:xfrm>
            <a:off x="390525" y="-7621"/>
            <a:ext cx="1276350" cy="2400657"/>
          </a:xfrm>
          <a:prstGeom prst="rect">
            <a:avLst/>
          </a:prstGeom>
          <a:noFill/>
        </p:spPr>
        <p:txBody>
          <a:bodyPr wrap="square" rtlCol="0">
            <a:spAutoFit/>
          </a:bodyPr>
          <a:lstStyle/>
          <a:p>
            <a:pPr algn="ctr"/>
            <a:r>
              <a:rPr lang="en-US" sz="15000" dirty="0">
                <a:solidFill>
                  <a:schemeClr val="bg1"/>
                </a:solidFill>
              </a:rPr>
              <a:t>A </a:t>
            </a:r>
          </a:p>
        </p:txBody>
      </p:sp>
      <p:sp>
        <p:nvSpPr>
          <p:cNvPr id="6" name="Rectangle 5">
            <a:extLst>
              <a:ext uri="{FF2B5EF4-FFF2-40B4-BE49-F238E27FC236}">
                <a16:creationId xmlns:a16="http://schemas.microsoft.com/office/drawing/2014/main" id="{8C36758A-773D-A98D-6845-6406DB14A2A6}"/>
              </a:ext>
            </a:extLst>
          </p:cNvPr>
          <p:cNvSpPr/>
          <p:nvPr/>
        </p:nvSpPr>
        <p:spPr>
          <a:xfrm>
            <a:off x="1" y="2498725"/>
            <a:ext cx="12309474"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FD7F74-DEF5-5AE2-B4B2-7B71891EAD0F}"/>
              </a:ext>
            </a:extLst>
          </p:cNvPr>
          <p:cNvSpPr>
            <a:spLocks noGrp="1"/>
          </p:cNvSpPr>
          <p:nvPr>
            <p:ph idx="1"/>
          </p:nvPr>
        </p:nvSpPr>
        <p:spPr>
          <a:xfrm>
            <a:off x="850900" y="2498725"/>
            <a:ext cx="6228642" cy="4351338"/>
          </a:xfrm>
        </p:spPr>
        <p:txBody>
          <a:bodyPr anchor="ctr"/>
          <a:lstStyle/>
          <a:p>
            <a:r>
              <a:rPr lang="en-US" sz="2800" kern="100" dirty="0">
                <a:effectLst/>
                <a:latin typeface="Aptos" panose="020B0004020202020204" pitchFamily="34" charset="0"/>
                <a:ea typeface="Aptos" panose="020B0004020202020204" pitchFamily="34" charset="0"/>
                <a:cs typeface="Times New Roman" panose="02020603050405020304" pitchFamily="18" charset="0"/>
              </a:rPr>
              <a:t>Alignment with business needs.</a:t>
            </a:r>
          </a:p>
          <a:p>
            <a:pPr lvl="1"/>
            <a:r>
              <a:rPr lang="en-US" kern="100" dirty="0">
                <a:latin typeface="Aptos" panose="020B0004020202020204" pitchFamily="34" charset="0"/>
                <a:cs typeface="Times New Roman" panose="02020603050405020304" pitchFamily="18" charset="0"/>
              </a:rPr>
              <a:t>As trainers our training must align with the needs of the business.</a:t>
            </a:r>
          </a:p>
          <a:p>
            <a:r>
              <a:rPr lang="en-US" kern="100" dirty="0">
                <a:latin typeface="Aptos" panose="020B0004020202020204" pitchFamily="34" charset="0"/>
                <a:ea typeface="Aptos" panose="020B0004020202020204" pitchFamily="34" charset="0"/>
                <a:cs typeface="Times New Roman" panose="02020603050405020304" pitchFamily="18" charset="0"/>
              </a:rPr>
              <a:t>Alignment with our customer needs.</a:t>
            </a:r>
          </a:p>
          <a:p>
            <a:pPr lvl="1"/>
            <a:r>
              <a:rPr lang="en-US" kern="100" dirty="0">
                <a:effectLst/>
                <a:latin typeface="Aptos" panose="020B0004020202020204" pitchFamily="34" charset="0"/>
                <a:ea typeface="Aptos" panose="020B0004020202020204" pitchFamily="34" charset="0"/>
                <a:cs typeface="Times New Roman" panose="02020603050405020304" pitchFamily="18" charset="0"/>
              </a:rPr>
              <a:t>As trainers we may be the experts in our field, but we are not necessarily experts in our customer’s field.</a:t>
            </a:r>
          </a:p>
          <a:p>
            <a:pPr lvl="1"/>
            <a:endParaRPr lang="en-US" kern="100" dirty="0">
              <a:latin typeface="Aptos" panose="020B0004020202020204" pitchFamily="34" charset="0"/>
              <a:cs typeface="Times New Roman" panose="02020603050405020304" pitchFamily="18" charset="0"/>
            </a:endParaRPr>
          </a:p>
          <a:p>
            <a:pPr lvl="1"/>
            <a:endParaRPr lang="en-US" dirty="0"/>
          </a:p>
        </p:txBody>
      </p:sp>
      <p:pic>
        <p:nvPicPr>
          <p:cNvPr id="8" name="Picture 7" descr="A close up of a level&#10;&#10;Description automatically generated">
            <a:extLst>
              <a:ext uri="{FF2B5EF4-FFF2-40B4-BE49-F238E27FC236}">
                <a16:creationId xmlns:a16="http://schemas.microsoft.com/office/drawing/2014/main" id="{D4B193A3-8DDE-99C6-A58F-EAEF3D2090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79543" y="2959894"/>
            <a:ext cx="4572000" cy="3429000"/>
          </a:xfrm>
          <a:prstGeom prst="rect">
            <a:avLst/>
          </a:prstGeom>
        </p:spPr>
      </p:pic>
      <p:sp>
        <p:nvSpPr>
          <p:cNvPr id="9" name="TextBox 8">
            <a:extLst>
              <a:ext uri="{FF2B5EF4-FFF2-40B4-BE49-F238E27FC236}">
                <a16:creationId xmlns:a16="http://schemas.microsoft.com/office/drawing/2014/main" id="{8441BA40-9CDE-1101-04F6-866B972F6430}"/>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Tree>
    <p:extLst>
      <p:ext uri="{BB962C8B-B14F-4D97-AF65-F5344CB8AC3E}">
        <p14:creationId xmlns:p14="http://schemas.microsoft.com/office/powerpoint/2010/main" val="128924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104640"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57400"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2D668B0-893E-9005-D2F6-2FBE5BA4298E}"/>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2" name="TextBox 1">
            <a:extLst>
              <a:ext uri="{FF2B5EF4-FFF2-40B4-BE49-F238E27FC236}">
                <a16:creationId xmlns:a16="http://schemas.microsoft.com/office/drawing/2014/main" id="{27A7FB6D-6EE0-810E-09DD-9E3CFBA86900}"/>
              </a:ext>
            </a:extLst>
          </p:cNvPr>
          <p:cNvSpPr txBox="1"/>
          <p:nvPr/>
        </p:nvSpPr>
        <p:spPr>
          <a:xfrm>
            <a:off x="2442845"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3" name="TextBox 2">
            <a:extLst>
              <a:ext uri="{FF2B5EF4-FFF2-40B4-BE49-F238E27FC236}">
                <a16:creationId xmlns:a16="http://schemas.microsoft.com/office/drawing/2014/main" id="{BF90B1C9-DDE4-E6AC-B06E-9A94147D700C}"/>
              </a:ext>
            </a:extLst>
          </p:cNvPr>
          <p:cNvSpPr txBox="1"/>
          <p:nvPr/>
        </p:nvSpPr>
        <p:spPr>
          <a:xfrm>
            <a:off x="4495165"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4" name="TextBox 3">
            <a:extLst>
              <a:ext uri="{FF2B5EF4-FFF2-40B4-BE49-F238E27FC236}">
                <a16:creationId xmlns:a16="http://schemas.microsoft.com/office/drawing/2014/main" id="{38B4FFAA-9B41-3F2B-F6FC-3D885EA57488}"/>
              </a:ext>
            </a:extLst>
          </p:cNvPr>
          <p:cNvSpPr txBox="1"/>
          <p:nvPr/>
        </p:nvSpPr>
        <p:spPr>
          <a:xfrm>
            <a:off x="6547485"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6" name="TextBox 5">
            <a:extLst>
              <a:ext uri="{FF2B5EF4-FFF2-40B4-BE49-F238E27FC236}">
                <a16:creationId xmlns:a16="http://schemas.microsoft.com/office/drawing/2014/main" id="{230946C4-CF4E-F54F-0D29-4B2E4B0E153D}"/>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7" name="TextBox 6">
            <a:extLst>
              <a:ext uri="{FF2B5EF4-FFF2-40B4-BE49-F238E27FC236}">
                <a16:creationId xmlns:a16="http://schemas.microsoft.com/office/drawing/2014/main" id="{EBF0CFF9-E6B7-AA1C-7D0D-FA8D6FE3AB0B}"/>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8" name="TextBox 7">
            <a:extLst>
              <a:ext uri="{FF2B5EF4-FFF2-40B4-BE49-F238E27FC236}">
                <a16:creationId xmlns:a16="http://schemas.microsoft.com/office/drawing/2014/main" id="{538795A9-B9C7-F264-3125-C61E4DAA1B4F}"/>
              </a:ext>
            </a:extLst>
          </p:cNvPr>
          <p:cNvSpPr txBox="1"/>
          <p:nvPr/>
        </p:nvSpPr>
        <p:spPr>
          <a:xfrm>
            <a:off x="219710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9" name="TextBox 8">
            <a:extLst>
              <a:ext uri="{FF2B5EF4-FFF2-40B4-BE49-F238E27FC236}">
                <a16:creationId xmlns:a16="http://schemas.microsoft.com/office/drawing/2014/main" id="{FB454BF0-B802-C2FA-EB31-64133ED274C7}"/>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0" name="TextBox 9">
            <a:extLst>
              <a:ext uri="{FF2B5EF4-FFF2-40B4-BE49-F238E27FC236}">
                <a16:creationId xmlns:a16="http://schemas.microsoft.com/office/drawing/2014/main" id="{FDDC0883-517D-B3CE-7FA4-4D792E569BD0}"/>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1" name="TextBox 10">
            <a:extLst>
              <a:ext uri="{FF2B5EF4-FFF2-40B4-BE49-F238E27FC236}">
                <a16:creationId xmlns:a16="http://schemas.microsoft.com/office/drawing/2014/main" id="{A863CF26-720E-925F-349A-B2CF3FC7A042}"/>
              </a:ext>
            </a:extLst>
          </p:cNvPr>
          <p:cNvSpPr txBox="1"/>
          <p:nvPr/>
        </p:nvSpPr>
        <p:spPr>
          <a:xfrm>
            <a:off x="630174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2" name="TextBox 11">
            <a:extLst>
              <a:ext uri="{FF2B5EF4-FFF2-40B4-BE49-F238E27FC236}">
                <a16:creationId xmlns:a16="http://schemas.microsoft.com/office/drawing/2014/main" id="{3051200E-B0A6-3554-1A8D-0856808EC2B1}"/>
              </a:ext>
            </a:extLst>
          </p:cNvPr>
          <p:cNvSpPr txBox="1"/>
          <p:nvPr/>
        </p:nvSpPr>
        <p:spPr>
          <a:xfrm>
            <a:off x="424942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3" name="TextBox 12">
            <a:extLst>
              <a:ext uri="{FF2B5EF4-FFF2-40B4-BE49-F238E27FC236}">
                <a16:creationId xmlns:a16="http://schemas.microsoft.com/office/drawing/2014/main" id="{3BDC1A0E-AA98-8DBC-55A0-B7A398D1A275}"/>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15" name="Rectangle 14">
            <a:extLst>
              <a:ext uri="{FF2B5EF4-FFF2-40B4-BE49-F238E27FC236}">
                <a16:creationId xmlns:a16="http://schemas.microsoft.com/office/drawing/2014/main" id="{544F4728-154E-7359-71B2-D1DE8DF6A3FD}"/>
              </a:ext>
            </a:extLst>
          </p:cNvPr>
          <p:cNvSpPr/>
          <p:nvPr/>
        </p:nvSpPr>
        <p:spPr>
          <a:xfrm>
            <a:off x="5344"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098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104640"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0" y="-7620"/>
            <a:ext cx="12309474"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DEE0FDE-EAED-1E33-FDC7-23E48443FBFF}"/>
              </a:ext>
            </a:extLst>
          </p:cNvPr>
          <p:cNvSpPr txBox="1"/>
          <p:nvPr/>
        </p:nvSpPr>
        <p:spPr>
          <a:xfrm>
            <a:off x="2442845"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12" name="Rectangle 11">
            <a:extLst>
              <a:ext uri="{FF2B5EF4-FFF2-40B4-BE49-F238E27FC236}">
                <a16:creationId xmlns:a16="http://schemas.microsoft.com/office/drawing/2014/main" id="{45BC4658-4A6E-C00B-AF74-F97C3D40B7F2}"/>
              </a:ext>
            </a:extLst>
          </p:cNvPr>
          <p:cNvSpPr/>
          <p:nvPr/>
        </p:nvSpPr>
        <p:spPr>
          <a:xfrm>
            <a:off x="-1270" y="2494001"/>
            <a:ext cx="12309474"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F9D5DBF-18A1-A273-8350-F72F825C0691}"/>
              </a:ext>
            </a:extLst>
          </p:cNvPr>
          <p:cNvSpPr>
            <a:spLocks noGrp="1"/>
          </p:cNvSpPr>
          <p:nvPr>
            <p:ph idx="1"/>
          </p:nvPr>
        </p:nvSpPr>
        <p:spPr>
          <a:xfrm>
            <a:off x="838201" y="2498725"/>
            <a:ext cx="5094420" cy="4351338"/>
          </a:xfrm>
        </p:spPr>
        <p:txBody>
          <a:bodyPr anchor="ctr"/>
          <a:lstStyle/>
          <a:p>
            <a:pPr marL="0" indent="0">
              <a:buNone/>
            </a:pPr>
            <a:r>
              <a:rPr lang="en-US" dirty="0"/>
              <a:t>When we collaborate, we can:</a:t>
            </a:r>
          </a:p>
          <a:p>
            <a:pPr marL="0" indent="0">
              <a:buNone/>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US" kern="100" dirty="0">
                <a:latin typeface="Aptos" panose="020B0004020202020204" pitchFamily="34" charset="0"/>
                <a:ea typeface="Aptos" panose="020B0004020202020204" pitchFamily="34" charset="0"/>
                <a:cs typeface="Times New Roman" panose="02020603050405020304" pitchFamily="18" charset="0"/>
              </a:rPr>
              <a:t>Cr</a:t>
            </a:r>
            <a:r>
              <a:rPr lang="en-US" kern="100" dirty="0">
                <a:effectLst/>
                <a:latin typeface="Aptos" panose="020B0004020202020204" pitchFamily="34" charset="0"/>
                <a:ea typeface="Aptos" panose="020B0004020202020204" pitchFamily="34" charset="0"/>
                <a:cs typeface="Times New Roman" panose="02020603050405020304" pitchFamily="18" charset="0"/>
              </a:rPr>
              <a:t>eate coownership. </a:t>
            </a:r>
          </a:p>
          <a:p>
            <a:pPr lvl="1"/>
            <a:r>
              <a:rPr lang="en-US" kern="100" dirty="0">
                <a:latin typeface="Aptos" panose="020B0004020202020204" pitchFamily="34" charset="0"/>
                <a:ea typeface="Aptos" panose="020B0004020202020204" pitchFamily="34" charset="0"/>
                <a:cs typeface="Times New Roman" panose="02020603050405020304" pitchFamily="18" charset="0"/>
              </a:rPr>
              <a:t>C</a:t>
            </a:r>
            <a:r>
              <a:rPr lang="en-US" kern="100" dirty="0">
                <a:effectLst/>
                <a:latin typeface="Aptos" panose="020B0004020202020204" pitchFamily="34" charset="0"/>
                <a:ea typeface="Aptos" panose="020B0004020202020204" pitchFamily="34" charset="0"/>
                <a:cs typeface="Times New Roman" panose="02020603050405020304" pitchFamily="18" charset="0"/>
              </a:rPr>
              <a:t>reate buy in.</a:t>
            </a:r>
          </a:p>
          <a:p>
            <a:pPr lvl="1"/>
            <a:r>
              <a:rPr lang="en-US" kern="100" dirty="0">
                <a:latin typeface="Aptos" panose="020B0004020202020204" pitchFamily="34" charset="0"/>
                <a:cs typeface="Times New Roman" panose="02020603050405020304" pitchFamily="18" charset="0"/>
              </a:rPr>
              <a:t>Get a “Seat at the Table.</a:t>
            </a:r>
            <a:endParaRPr lang="en-US" dirty="0"/>
          </a:p>
        </p:txBody>
      </p:sp>
      <p:pic>
        <p:nvPicPr>
          <p:cNvPr id="14" name="Picture 13" descr="Colleagues at conference table">
            <a:extLst>
              <a:ext uri="{FF2B5EF4-FFF2-40B4-BE49-F238E27FC236}">
                <a16:creationId xmlns:a16="http://schemas.microsoft.com/office/drawing/2014/main" id="{CBE9F0D1-4D13-D05D-A248-4B739A5B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890" y="2784018"/>
            <a:ext cx="5805355" cy="3873260"/>
          </a:xfrm>
          <a:prstGeom prst="rect">
            <a:avLst/>
          </a:prstGeom>
        </p:spPr>
      </p:pic>
      <p:sp>
        <p:nvSpPr>
          <p:cNvPr id="15" name="TextBox 14">
            <a:extLst>
              <a:ext uri="{FF2B5EF4-FFF2-40B4-BE49-F238E27FC236}">
                <a16:creationId xmlns:a16="http://schemas.microsoft.com/office/drawing/2014/main" id="{6D150154-6C2C-8C4F-4DF5-E800B9D803E5}"/>
              </a:ext>
            </a:extLst>
          </p:cNvPr>
          <p:cNvSpPr txBox="1"/>
          <p:nvPr/>
        </p:nvSpPr>
        <p:spPr>
          <a:xfrm>
            <a:off x="219710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Tree>
    <p:extLst>
      <p:ext uri="{BB962C8B-B14F-4D97-AF65-F5344CB8AC3E}">
        <p14:creationId xmlns:p14="http://schemas.microsoft.com/office/powerpoint/2010/main" val="51554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104640" y="-762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7A7FB6D-6EE0-810E-09DD-9E3CFBA86900}"/>
              </a:ext>
            </a:extLst>
          </p:cNvPr>
          <p:cNvSpPr txBox="1"/>
          <p:nvPr/>
        </p:nvSpPr>
        <p:spPr>
          <a:xfrm>
            <a:off x="2445068"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3" name="TextBox 2">
            <a:extLst>
              <a:ext uri="{FF2B5EF4-FFF2-40B4-BE49-F238E27FC236}">
                <a16:creationId xmlns:a16="http://schemas.microsoft.com/office/drawing/2014/main" id="{D1717F82-1F8A-FE94-447A-FCF6B007FF6D}"/>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4" name="TextBox 3">
            <a:extLst>
              <a:ext uri="{FF2B5EF4-FFF2-40B4-BE49-F238E27FC236}">
                <a16:creationId xmlns:a16="http://schemas.microsoft.com/office/drawing/2014/main" id="{EE7BBE0D-2D81-420B-5426-7528C6C45C51}"/>
              </a:ext>
            </a:extLst>
          </p:cNvPr>
          <p:cNvSpPr txBox="1"/>
          <p:nvPr/>
        </p:nvSpPr>
        <p:spPr>
          <a:xfrm>
            <a:off x="4495165"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6" name="TextBox 5">
            <a:extLst>
              <a:ext uri="{FF2B5EF4-FFF2-40B4-BE49-F238E27FC236}">
                <a16:creationId xmlns:a16="http://schemas.microsoft.com/office/drawing/2014/main" id="{53ADE229-0286-18E2-2BF1-4E67DE93A87C}"/>
              </a:ext>
            </a:extLst>
          </p:cNvPr>
          <p:cNvSpPr txBox="1"/>
          <p:nvPr/>
        </p:nvSpPr>
        <p:spPr>
          <a:xfrm>
            <a:off x="6547485"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7" name="TextBox 6">
            <a:extLst>
              <a:ext uri="{FF2B5EF4-FFF2-40B4-BE49-F238E27FC236}">
                <a16:creationId xmlns:a16="http://schemas.microsoft.com/office/drawing/2014/main" id="{7C2A46F1-9F6D-B577-C3B8-AB2F4B27E510}"/>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8" name="TextBox 7">
            <a:extLst>
              <a:ext uri="{FF2B5EF4-FFF2-40B4-BE49-F238E27FC236}">
                <a16:creationId xmlns:a16="http://schemas.microsoft.com/office/drawing/2014/main" id="{F80FABC8-9E7C-A8D0-045F-56941DD577F7}"/>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9" name="TextBox 8">
            <a:extLst>
              <a:ext uri="{FF2B5EF4-FFF2-40B4-BE49-F238E27FC236}">
                <a16:creationId xmlns:a16="http://schemas.microsoft.com/office/drawing/2014/main" id="{BF0FF430-CC45-BCBE-5A62-94479F5EECF5}"/>
              </a:ext>
            </a:extLst>
          </p:cNvPr>
          <p:cNvSpPr txBox="1"/>
          <p:nvPr/>
        </p:nvSpPr>
        <p:spPr>
          <a:xfrm>
            <a:off x="2199323"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10" name="TextBox 9">
            <a:extLst>
              <a:ext uri="{FF2B5EF4-FFF2-40B4-BE49-F238E27FC236}">
                <a16:creationId xmlns:a16="http://schemas.microsoft.com/office/drawing/2014/main" id="{F15E2B31-983F-655F-BC60-68DBC2C78CF1}"/>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1" name="TextBox 10">
            <a:extLst>
              <a:ext uri="{FF2B5EF4-FFF2-40B4-BE49-F238E27FC236}">
                <a16:creationId xmlns:a16="http://schemas.microsoft.com/office/drawing/2014/main" id="{691770C1-E2BE-A97D-6D3B-533BCC7BC3FD}"/>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2" name="TextBox 11">
            <a:extLst>
              <a:ext uri="{FF2B5EF4-FFF2-40B4-BE49-F238E27FC236}">
                <a16:creationId xmlns:a16="http://schemas.microsoft.com/office/drawing/2014/main" id="{B7BEA116-B380-C9D1-700C-DEC1CE46897C}"/>
              </a:ext>
            </a:extLst>
          </p:cNvPr>
          <p:cNvSpPr txBox="1"/>
          <p:nvPr/>
        </p:nvSpPr>
        <p:spPr>
          <a:xfrm>
            <a:off x="630174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3" name="TextBox 12">
            <a:extLst>
              <a:ext uri="{FF2B5EF4-FFF2-40B4-BE49-F238E27FC236}">
                <a16:creationId xmlns:a16="http://schemas.microsoft.com/office/drawing/2014/main" id="{C8EE48CF-5C65-3EA3-8B6F-4261FF1179EB}"/>
              </a:ext>
            </a:extLst>
          </p:cNvPr>
          <p:cNvSpPr txBox="1"/>
          <p:nvPr/>
        </p:nvSpPr>
        <p:spPr>
          <a:xfrm>
            <a:off x="424942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4" name="TextBox 13">
            <a:extLst>
              <a:ext uri="{FF2B5EF4-FFF2-40B4-BE49-F238E27FC236}">
                <a16:creationId xmlns:a16="http://schemas.microsoft.com/office/drawing/2014/main" id="{41AB1196-8200-3E24-68DF-E7DF7981EAD2}"/>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
        <p:nvSpPr>
          <p:cNvPr id="16" name="Rectangle 15">
            <a:extLst>
              <a:ext uri="{FF2B5EF4-FFF2-40B4-BE49-F238E27FC236}">
                <a16:creationId xmlns:a16="http://schemas.microsoft.com/office/drawing/2014/main" id="{BEC3ED91-D4D7-E812-0BE8-AACFEB0BC6EA}"/>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7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0" y="-15240"/>
            <a:ext cx="12309474"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A3771B6-9A18-BE88-E1AD-A56BADDA4EA6}"/>
              </a:ext>
            </a:extLst>
          </p:cNvPr>
          <p:cNvSpPr txBox="1"/>
          <p:nvPr/>
        </p:nvSpPr>
        <p:spPr>
          <a:xfrm>
            <a:off x="4495165"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12" name="Rectangle 11">
            <a:extLst>
              <a:ext uri="{FF2B5EF4-FFF2-40B4-BE49-F238E27FC236}">
                <a16:creationId xmlns:a16="http://schemas.microsoft.com/office/drawing/2014/main" id="{764D5F56-0358-5A26-B011-23433B91A5FA}"/>
              </a:ext>
            </a:extLst>
          </p:cNvPr>
          <p:cNvSpPr/>
          <p:nvPr/>
        </p:nvSpPr>
        <p:spPr>
          <a:xfrm>
            <a:off x="1270" y="2494001"/>
            <a:ext cx="12308204"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891865D-14E2-4FB7-DCB7-24B7FB8BE9EA}"/>
              </a:ext>
            </a:extLst>
          </p:cNvPr>
          <p:cNvSpPr>
            <a:spLocks noGrp="1"/>
          </p:cNvSpPr>
          <p:nvPr>
            <p:ph idx="1"/>
          </p:nvPr>
        </p:nvSpPr>
        <p:spPr>
          <a:xfrm>
            <a:off x="838200" y="2486025"/>
            <a:ext cx="5257800" cy="4351338"/>
          </a:xfrm>
        </p:spPr>
        <p:txBody>
          <a:bodyPr anchor="ctr"/>
          <a:lstStyle/>
          <a:p>
            <a:pPr marL="0" indent="0">
              <a:buNone/>
            </a:pPr>
            <a:r>
              <a:rPr lang="en-US" dirty="0"/>
              <a:t>We must understand:</a:t>
            </a:r>
          </a:p>
          <a:p>
            <a:pPr lvl="1"/>
            <a:r>
              <a:rPr lang="en-US" kern="100" dirty="0">
                <a:latin typeface="Aptos" panose="020B0004020202020204" pitchFamily="34" charset="0"/>
                <a:ea typeface="Aptos" panose="020B0004020202020204" pitchFamily="34" charset="0"/>
                <a:cs typeface="Times New Roman" panose="02020603050405020304" pitchFamily="18" charset="0"/>
              </a:rPr>
              <a:t>Bias</a:t>
            </a:r>
          </a:p>
          <a:p>
            <a:pPr lvl="1"/>
            <a:r>
              <a:rPr lang="en-US" kern="100" dirty="0">
                <a:effectLst/>
                <a:latin typeface="Aptos" panose="020B0004020202020204" pitchFamily="34" charset="0"/>
                <a:ea typeface="Aptos" panose="020B0004020202020204" pitchFamily="34" charset="0"/>
                <a:cs typeface="Times New Roman" panose="02020603050405020304" pitchFamily="18" charset="0"/>
              </a:rPr>
              <a:t>Audience</a:t>
            </a:r>
          </a:p>
          <a:p>
            <a:pPr lvl="1"/>
            <a:r>
              <a:rPr lang="en-US" kern="100" dirty="0">
                <a:latin typeface="Aptos" panose="020B0004020202020204" pitchFamily="34" charset="0"/>
                <a:ea typeface="Aptos" panose="020B0004020202020204" pitchFamily="34" charset="0"/>
                <a:cs typeface="Times New Roman" panose="02020603050405020304" pitchFamily="18" charset="0"/>
              </a:rPr>
              <a:t>Objectives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Picture 13" descr="Holding hands">
            <a:extLst>
              <a:ext uri="{FF2B5EF4-FFF2-40B4-BE49-F238E27FC236}">
                <a16:creationId xmlns:a16="http://schemas.microsoft.com/office/drawing/2014/main" id="{96D3DEF0-24F6-0B34-300B-51E1E279E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53029"/>
            <a:ext cx="5603648" cy="3735238"/>
          </a:xfrm>
          <a:prstGeom prst="rect">
            <a:avLst/>
          </a:prstGeom>
        </p:spPr>
      </p:pic>
      <p:sp>
        <p:nvSpPr>
          <p:cNvPr id="15" name="TextBox 14">
            <a:extLst>
              <a:ext uri="{FF2B5EF4-FFF2-40B4-BE49-F238E27FC236}">
                <a16:creationId xmlns:a16="http://schemas.microsoft.com/office/drawing/2014/main" id="{048FE83A-41FE-4955-8813-3A5E78A60198}"/>
              </a:ext>
            </a:extLst>
          </p:cNvPr>
          <p:cNvSpPr txBox="1"/>
          <p:nvPr/>
        </p:nvSpPr>
        <p:spPr>
          <a:xfrm>
            <a:off x="424942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Tree>
    <p:extLst>
      <p:ext uri="{BB962C8B-B14F-4D97-AF65-F5344CB8AC3E}">
        <p14:creationId xmlns:p14="http://schemas.microsoft.com/office/powerpoint/2010/main" val="3933000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18BE53-15DE-D74F-4A5C-AE41839C11EB}"/>
              </a:ext>
            </a:extLst>
          </p:cNvPr>
          <p:cNvSpPr/>
          <p:nvPr/>
        </p:nvSpPr>
        <p:spPr>
          <a:xfrm>
            <a:off x="10261599" y="-10796"/>
            <a:ext cx="2047875" cy="68687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47CD3B-B6BB-3B98-4731-D6B8E0342019}"/>
              </a:ext>
            </a:extLst>
          </p:cNvPr>
          <p:cNvSpPr/>
          <p:nvPr/>
        </p:nvSpPr>
        <p:spPr>
          <a:xfrm>
            <a:off x="8209280" y="-7621"/>
            <a:ext cx="2057400" cy="68656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0B50594-784B-B755-26DD-A2C705BD281B}"/>
              </a:ext>
            </a:extLst>
          </p:cNvPr>
          <p:cNvSpPr/>
          <p:nvPr/>
        </p:nvSpPr>
        <p:spPr>
          <a:xfrm>
            <a:off x="2052320" y="-7620"/>
            <a:ext cx="2061846" cy="686562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83FC26-36FE-5B8D-7D4A-E2D41D88EE1C}"/>
              </a:ext>
            </a:extLst>
          </p:cNvPr>
          <p:cNvSpPr/>
          <p:nvPr/>
        </p:nvSpPr>
        <p:spPr>
          <a:xfrm>
            <a:off x="6156960" y="-7620"/>
            <a:ext cx="2057400" cy="686562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32E750-103A-09BF-7ABA-07EFCD0B6ED1}"/>
              </a:ext>
            </a:extLst>
          </p:cNvPr>
          <p:cNvSpPr/>
          <p:nvPr/>
        </p:nvSpPr>
        <p:spPr>
          <a:xfrm>
            <a:off x="0" y="-7620"/>
            <a:ext cx="2052320" cy="686562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0AB2220-F4AD-7D72-689F-4DFE05BEB88E}"/>
              </a:ext>
            </a:extLst>
          </p:cNvPr>
          <p:cNvSpPr/>
          <p:nvPr/>
        </p:nvSpPr>
        <p:spPr>
          <a:xfrm>
            <a:off x="4099559" y="-15240"/>
            <a:ext cx="2057400" cy="686562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E7BBE0D-2D81-420B-5426-7528C6C45C51}"/>
              </a:ext>
            </a:extLst>
          </p:cNvPr>
          <p:cNvSpPr txBox="1"/>
          <p:nvPr/>
        </p:nvSpPr>
        <p:spPr>
          <a:xfrm>
            <a:off x="4490084" y="-7621"/>
            <a:ext cx="1276350" cy="2400657"/>
          </a:xfrm>
          <a:prstGeom prst="rect">
            <a:avLst/>
          </a:prstGeom>
          <a:noFill/>
        </p:spPr>
        <p:txBody>
          <a:bodyPr wrap="square" rtlCol="0">
            <a:spAutoFit/>
          </a:bodyPr>
          <a:lstStyle/>
          <a:p>
            <a:pPr algn="ctr"/>
            <a:r>
              <a:rPr lang="en-US" sz="15000" dirty="0">
                <a:solidFill>
                  <a:schemeClr val="bg1"/>
                </a:solidFill>
              </a:rPr>
              <a:t>U</a:t>
            </a:r>
          </a:p>
        </p:txBody>
      </p:sp>
      <p:sp>
        <p:nvSpPr>
          <p:cNvPr id="2" name="TextBox 1">
            <a:extLst>
              <a:ext uri="{FF2B5EF4-FFF2-40B4-BE49-F238E27FC236}">
                <a16:creationId xmlns:a16="http://schemas.microsoft.com/office/drawing/2014/main" id="{422E4A03-1887-ABA2-9C34-D31326E3CF3C}"/>
              </a:ext>
            </a:extLst>
          </p:cNvPr>
          <p:cNvSpPr txBox="1"/>
          <p:nvPr/>
        </p:nvSpPr>
        <p:spPr>
          <a:xfrm>
            <a:off x="2445068" y="-7621"/>
            <a:ext cx="1276350" cy="2400657"/>
          </a:xfrm>
          <a:prstGeom prst="rect">
            <a:avLst/>
          </a:prstGeom>
          <a:noFill/>
        </p:spPr>
        <p:txBody>
          <a:bodyPr wrap="square" rtlCol="0">
            <a:spAutoFit/>
          </a:bodyPr>
          <a:lstStyle/>
          <a:p>
            <a:pPr algn="ctr"/>
            <a:r>
              <a:rPr lang="en-US" sz="15000" dirty="0">
                <a:solidFill>
                  <a:schemeClr val="bg1"/>
                </a:solidFill>
              </a:rPr>
              <a:t>C</a:t>
            </a:r>
          </a:p>
        </p:txBody>
      </p:sp>
      <p:sp>
        <p:nvSpPr>
          <p:cNvPr id="3" name="TextBox 2">
            <a:extLst>
              <a:ext uri="{FF2B5EF4-FFF2-40B4-BE49-F238E27FC236}">
                <a16:creationId xmlns:a16="http://schemas.microsoft.com/office/drawing/2014/main" id="{BD73F39C-534D-7DEF-1A64-42EC269BD139}"/>
              </a:ext>
            </a:extLst>
          </p:cNvPr>
          <p:cNvSpPr txBox="1"/>
          <p:nvPr/>
        </p:nvSpPr>
        <p:spPr>
          <a:xfrm>
            <a:off x="387985" y="-7621"/>
            <a:ext cx="1276350" cy="2400657"/>
          </a:xfrm>
          <a:prstGeom prst="rect">
            <a:avLst/>
          </a:prstGeom>
          <a:noFill/>
        </p:spPr>
        <p:txBody>
          <a:bodyPr wrap="square" rtlCol="0">
            <a:spAutoFit/>
          </a:bodyPr>
          <a:lstStyle/>
          <a:p>
            <a:pPr algn="ctr"/>
            <a:r>
              <a:rPr lang="en-US" sz="15000" dirty="0">
                <a:solidFill>
                  <a:schemeClr val="bg1"/>
                </a:solidFill>
              </a:rPr>
              <a:t>A</a:t>
            </a:r>
          </a:p>
        </p:txBody>
      </p:sp>
      <p:sp>
        <p:nvSpPr>
          <p:cNvPr id="6" name="TextBox 5">
            <a:extLst>
              <a:ext uri="{FF2B5EF4-FFF2-40B4-BE49-F238E27FC236}">
                <a16:creationId xmlns:a16="http://schemas.microsoft.com/office/drawing/2014/main" id="{84246783-6217-EFD1-C353-26975A0780F8}"/>
              </a:ext>
            </a:extLst>
          </p:cNvPr>
          <p:cNvSpPr txBox="1"/>
          <p:nvPr/>
        </p:nvSpPr>
        <p:spPr>
          <a:xfrm>
            <a:off x="6547485" y="-7621"/>
            <a:ext cx="1276350" cy="2400657"/>
          </a:xfrm>
          <a:prstGeom prst="rect">
            <a:avLst/>
          </a:prstGeom>
          <a:noFill/>
        </p:spPr>
        <p:txBody>
          <a:bodyPr wrap="square" rtlCol="0">
            <a:spAutoFit/>
          </a:bodyPr>
          <a:lstStyle/>
          <a:p>
            <a:pPr algn="ctr"/>
            <a:r>
              <a:rPr lang="en-US" sz="15000" dirty="0">
                <a:solidFill>
                  <a:schemeClr val="bg1"/>
                </a:solidFill>
              </a:rPr>
              <a:t>M</a:t>
            </a:r>
          </a:p>
        </p:txBody>
      </p:sp>
      <p:sp>
        <p:nvSpPr>
          <p:cNvPr id="7" name="TextBox 6">
            <a:extLst>
              <a:ext uri="{FF2B5EF4-FFF2-40B4-BE49-F238E27FC236}">
                <a16:creationId xmlns:a16="http://schemas.microsoft.com/office/drawing/2014/main" id="{6B4194A0-3B83-70B3-0EAB-38F72908E1AC}"/>
              </a:ext>
            </a:extLst>
          </p:cNvPr>
          <p:cNvSpPr txBox="1"/>
          <p:nvPr/>
        </p:nvSpPr>
        <p:spPr>
          <a:xfrm>
            <a:off x="8599805" y="-7621"/>
            <a:ext cx="1276350" cy="2400657"/>
          </a:xfrm>
          <a:prstGeom prst="rect">
            <a:avLst/>
          </a:prstGeom>
          <a:noFill/>
        </p:spPr>
        <p:txBody>
          <a:bodyPr wrap="square" rtlCol="0">
            <a:spAutoFit/>
          </a:bodyPr>
          <a:lstStyle/>
          <a:p>
            <a:pPr algn="ctr"/>
            <a:r>
              <a:rPr lang="en-US" sz="15000" dirty="0">
                <a:solidFill>
                  <a:schemeClr val="bg1"/>
                </a:solidFill>
              </a:rPr>
              <a:t>E</a:t>
            </a:r>
          </a:p>
        </p:txBody>
      </p:sp>
      <p:sp>
        <p:nvSpPr>
          <p:cNvPr id="8" name="TextBox 7">
            <a:extLst>
              <a:ext uri="{FF2B5EF4-FFF2-40B4-BE49-F238E27FC236}">
                <a16:creationId xmlns:a16="http://schemas.microsoft.com/office/drawing/2014/main" id="{E8B3340D-AB47-7684-186B-B126D1D72A04}"/>
              </a:ext>
            </a:extLst>
          </p:cNvPr>
          <p:cNvSpPr txBox="1"/>
          <p:nvPr/>
        </p:nvSpPr>
        <p:spPr>
          <a:xfrm>
            <a:off x="10647361" y="-7621"/>
            <a:ext cx="1276350" cy="2400657"/>
          </a:xfrm>
          <a:prstGeom prst="rect">
            <a:avLst/>
          </a:prstGeom>
          <a:noFill/>
        </p:spPr>
        <p:txBody>
          <a:bodyPr wrap="square" rtlCol="0">
            <a:spAutoFit/>
          </a:bodyPr>
          <a:lstStyle/>
          <a:p>
            <a:pPr algn="ctr"/>
            <a:r>
              <a:rPr lang="en-US" sz="15000" dirty="0">
                <a:solidFill>
                  <a:schemeClr val="bg1"/>
                </a:solidFill>
              </a:rPr>
              <a:t>N</a:t>
            </a:r>
          </a:p>
        </p:txBody>
      </p:sp>
      <p:sp>
        <p:nvSpPr>
          <p:cNvPr id="15" name="Rectangle 14">
            <a:extLst>
              <a:ext uri="{FF2B5EF4-FFF2-40B4-BE49-F238E27FC236}">
                <a16:creationId xmlns:a16="http://schemas.microsoft.com/office/drawing/2014/main" id="{4098DBA1-8C3E-4179-FF92-4ADB96513ACF}"/>
              </a:ext>
            </a:extLst>
          </p:cNvPr>
          <p:cNvSpPr/>
          <p:nvPr/>
        </p:nvSpPr>
        <p:spPr>
          <a:xfrm>
            <a:off x="13970" y="2494001"/>
            <a:ext cx="12295503" cy="4453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98F21C-CABC-9960-54B6-942048BA55C3}"/>
              </a:ext>
            </a:extLst>
          </p:cNvPr>
          <p:cNvSpPr txBox="1"/>
          <p:nvPr/>
        </p:nvSpPr>
        <p:spPr>
          <a:xfrm>
            <a:off x="2199323"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dirty="0"/>
          </a:p>
        </p:txBody>
      </p:sp>
      <p:sp>
        <p:nvSpPr>
          <p:cNvPr id="10" name="TextBox 9">
            <a:extLst>
              <a:ext uri="{FF2B5EF4-FFF2-40B4-BE49-F238E27FC236}">
                <a16:creationId xmlns:a16="http://schemas.microsoft.com/office/drawing/2014/main" id="{CF8508A8-CF3D-32BA-5A81-621CCF9338C9}"/>
              </a:ext>
            </a:extLst>
          </p:cNvPr>
          <p:cNvSpPr txBox="1"/>
          <p:nvPr/>
        </p:nvSpPr>
        <p:spPr>
          <a:xfrm>
            <a:off x="10401616"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Needs</a:t>
            </a:r>
            <a:endParaRPr lang="en-US" dirty="0"/>
          </a:p>
        </p:txBody>
      </p:sp>
      <p:sp>
        <p:nvSpPr>
          <p:cNvPr id="11" name="TextBox 10">
            <a:extLst>
              <a:ext uri="{FF2B5EF4-FFF2-40B4-BE49-F238E27FC236}">
                <a16:creationId xmlns:a16="http://schemas.microsoft.com/office/drawing/2014/main" id="{4ED98D6A-8ED2-A030-D1AA-0D3EE2102587}"/>
              </a:ext>
            </a:extLst>
          </p:cNvPr>
          <p:cNvSpPr txBox="1"/>
          <p:nvPr/>
        </p:nvSpPr>
        <p:spPr>
          <a:xfrm>
            <a:off x="835406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Example</a:t>
            </a:r>
            <a:endParaRPr lang="en-US" dirty="0"/>
          </a:p>
        </p:txBody>
      </p:sp>
      <p:sp>
        <p:nvSpPr>
          <p:cNvPr id="12" name="TextBox 11">
            <a:extLst>
              <a:ext uri="{FF2B5EF4-FFF2-40B4-BE49-F238E27FC236}">
                <a16:creationId xmlns:a16="http://schemas.microsoft.com/office/drawing/2014/main" id="{BC1BACD2-A47F-65FC-E84E-F1FBDAD7A045}"/>
              </a:ext>
            </a:extLst>
          </p:cNvPr>
          <p:cNvSpPr txBox="1"/>
          <p:nvPr/>
        </p:nvSpPr>
        <p:spPr>
          <a:xfrm>
            <a:off x="6301740"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Measurement</a:t>
            </a:r>
            <a:endParaRPr lang="en-US" dirty="0"/>
          </a:p>
        </p:txBody>
      </p:sp>
      <p:sp>
        <p:nvSpPr>
          <p:cNvPr id="13" name="TextBox 12">
            <a:extLst>
              <a:ext uri="{FF2B5EF4-FFF2-40B4-BE49-F238E27FC236}">
                <a16:creationId xmlns:a16="http://schemas.microsoft.com/office/drawing/2014/main" id="{E102B060-3072-C76C-7F87-64CD9418895E}"/>
              </a:ext>
            </a:extLst>
          </p:cNvPr>
          <p:cNvSpPr txBox="1"/>
          <p:nvPr/>
        </p:nvSpPr>
        <p:spPr>
          <a:xfrm>
            <a:off x="4244339" y="2125702"/>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a:t>
            </a:r>
            <a:endParaRPr lang="en-US" dirty="0"/>
          </a:p>
        </p:txBody>
      </p:sp>
      <p:sp>
        <p:nvSpPr>
          <p:cNvPr id="14" name="TextBox 13">
            <a:extLst>
              <a:ext uri="{FF2B5EF4-FFF2-40B4-BE49-F238E27FC236}">
                <a16:creationId xmlns:a16="http://schemas.microsoft.com/office/drawing/2014/main" id="{C598C3B1-F566-F091-466C-304ED8C56303}"/>
              </a:ext>
            </a:extLst>
          </p:cNvPr>
          <p:cNvSpPr txBox="1"/>
          <p:nvPr/>
        </p:nvSpPr>
        <p:spPr>
          <a:xfrm>
            <a:off x="142240" y="2114034"/>
            <a:ext cx="1767841" cy="369332"/>
          </a:xfrm>
          <a:prstGeom prst="rect">
            <a:avLst/>
          </a:prstGeom>
          <a:noFill/>
        </p:spPr>
        <p:txBody>
          <a:bodyPr wrap="square">
            <a:spAutoFit/>
          </a:bodyPr>
          <a:lstStyle/>
          <a:p>
            <a:pPr algn="ctr"/>
            <a:r>
              <a:rPr lang="en-US" sz="1800" kern="100" dirty="0">
                <a:effectLst/>
                <a:latin typeface="Aptos" panose="020B0004020202020204" pitchFamily="34" charset="0"/>
                <a:ea typeface="Aptos" panose="020B0004020202020204" pitchFamily="34" charset="0"/>
                <a:cs typeface="Times New Roman" panose="02020603050405020304" pitchFamily="18" charset="0"/>
              </a:rPr>
              <a:t>Alignment</a:t>
            </a:r>
            <a:endParaRPr lang="en-US" dirty="0"/>
          </a:p>
        </p:txBody>
      </p:sp>
    </p:spTree>
    <p:extLst>
      <p:ext uri="{BB962C8B-B14F-4D97-AF65-F5344CB8AC3E}">
        <p14:creationId xmlns:p14="http://schemas.microsoft.com/office/powerpoint/2010/main" val="3938297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0" grpId="0"/>
      <p:bldP spid="11"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1774</TotalTime>
  <Words>1495</Words>
  <Application>Microsoft Office PowerPoint</Application>
  <PresentationFormat>Widescreen</PresentationFormat>
  <Paragraphs>321</Paragraphs>
  <Slides>26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Aptos Display</vt:lpstr>
      <vt:lpstr>Arial</vt:lpstr>
      <vt:lpstr>Calibri</vt:lpstr>
      <vt:lpstr>Roboto</vt:lpstr>
      <vt:lpstr>Segoe UI Historic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Measurement</vt:lpstr>
      <vt:lpstr>Measurement</vt:lpstr>
      <vt:lpstr>Measurement</vt:lpstr>
      <vt:lpstr>Remember:</vt:lpstr>
      <vt:lpstr>Behavior and Results</vt:lpstr>
      <vt:lpstr>Passion For Training</vt:lpstr>
      <vt:lpstr>Work History</vt:lpstr>
      <vt:lpstr>Work History</vt:lpstr>
      <vt:lpstr>Work History</vt:lpstr>
      <vt:lpstr>Training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rollins</dc:creator>
  <cp:lastModifiedBy>greg rollins</cp:lastModifiedBy>
  <cp:revision>31</cp:revision>
  <dcterms:created xsi:type="dcterms:W3CDTF">2024-07-08T21:31:39Z</dcterms:created>
  <dcterms:modified xsi:type="dcterms:W3CDTF">2024-09-03T01:19:27Z</dcterms:modified>
</cp:coreProperties>
</file>